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4025" r:id="rId1"/>
  </p:sldMasterIdLst>
  <p:sldIdLst>
    <p:sldId id="256" r:id="rId2"/>
    <p:sldId id="264" r:id="rId3"/>
    <p:sldId id="266" r:id="rId4"/>
    <p:sldId id="258" r:id="rId5"/>
    <p:sldId id="485" r:id="rId6"/>
    <p:sldId id="438" r:id="rId7"/>
    <p:sldId id="479" r:id="rId8"/>
    <p:sldId id="465" r:id="rId9"/>
    <p:sldId id="424" r:id="rId10"/>
    <p:sldId id="434" r:id="rId11"/>
    <p:sldId id="483" r:id="rId12"/>
    <p:sldId id="470" r:id="rId13"/>
    <p:sldId id="463" r:id="rId14"/>
    <p:sldId id="464" r:id="rId15"/>
    <p:sldId id="466" r:id="rId16"/>
    <p:sldId id="467" r:id="rId17"/>
    <p:sldId id="260" r:id="rId18"/>
    <p:sldId id="271" r:id="rId19"/>
    <p:sldId id="261" r:id="rId20"/>
    <p:sldId id="471" r:id="rId21"/>
    <p:sldId id="492" r:id="rId22"/>
    <p:sldId id="496"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7" autoAdjust="0"/>
    <p:restoredTop sz="94660"/>
  </p:normalViewPr>
  <p:slideViewPr>
    <p:cSldViewPr snapToGrid="0">
      <p:cViewPr>
        <p:scale>
          <a:sx n="55" d="100"/>
          <a:sy n="55" d="100"/>
        </p:scale>
        <p:origin x="-84" y="-456"/>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image" Target="../media/image5.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image" Target="../media/image5.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93715C4-A062-4C59-B092-EA60F2B46563}" type="doc">
      <dgm:prSet loTypeId="urn:microsoft.com/office/officeart/2008/layout/PictureAccentList" loCatId="list" qsTypeId="urn:microsoft.com/office/officeart/2005/8/quickstyle/simple1" qsCatId="simple" csTypeId="urn:microsoft.com/office/officeart/2005/8/colors/accent1_2" csCatId="accent1" phldr="1"/>
      <dgm:spPr/>
      <dgm:t>
        <a:bodyPr/>
        <a:lstStyle/>
        <a:p>
          <a:endParaRPr lang="pl-PL"/>
        </a:p>
      </dgm:t>
    </dgm:pt>
    <dgm:pt modelId="{C9599C50-BAE9-4B5D-994D-D66F7F63A054}">
      <dgm:prSet custT="1"/>
      <dgm:spPr>
        <a:gradFill rotWithShape="0">
          <a:gsLst>
            <a:gs pos="0">
              <a:schemeClr val="accent1">
                <a:lumMod val="75000"/>
              </a:schemeClr>
            </a:gs>
            <a:gs pos="46000">
              <a:schemeClr val="accent1">
                <a:lumMod val="95000"/>
                <a:lumOff val="5000"/>
              </a:schemeClr>
            </a:gs>
            <a:gs pos="100000">
              <a:schemeClr val="accent1">
                <a:lumMod val="60000"/>
              </a:schemeClr>
            </a:gs>
          </a:gsLst>
          <a:path path="circle">
            <a:fillToRect l="50000" t="130000" r="50000" b="-30000"/>
          </a:path>
        </a:gradFill>
      </dgm:spPr>
      <dgm:t>
        <a:bodyPr/>
        <a:lstStyle/>
        <a:p>
          <a:pPr algn="just"/>
          <a:r>
            <a:rPr lang="pl-PL" sz="1800" b="1" dirty="0">
              <a:latin typeface="Calibri" panose="020F0502020204030204" pitchFamily="34" charset="0"/>
              <a:cs typeface="Calibri" panose="020F0502020204030204" pitchFamily="34" charset="0"/>
            </a:rPr>
            <a:t>zawodowym: </a:t>
          </a:r>
          <a:r>
            <a:rPr lang="pl-PL" sz="1800" dirty="0">
              <a:latin typeface="Calibri" panose="020F0502020204030204" pitchFamily="34" charset="0"/>
              <a:cs typeface="Calibri" panose="020F0502020204030204" pitchFamily="34" charset="0"/>
            </a:rPr>
            <a:t>mającym na celu ułatwienie osobie z niepełnosprawnościami uzyskanie nowego zawodu i utrzymanie odpowiedniego zatrudnienia;</a:t>
          </a:r>
        </a:p>
      </dgm:t>
    </dgm:pt>
    <dgm:pt modelId="{3DC6ED03-D110-4DAC-B22D-BD70C11E0544}" type="parTrans" cxnId="{FB6512AB-B60E-4526-9624-0F43D7D8765C}">
      <dgm:prSet/>
      <dgm:spPr/>
      <dgm:t>
        <a:bodyPr/>
        <a:lstStyle/>
        <a:p>
          <a:endParaRPr lang="pl-PL"/>
        </a:p>
      </dgm:t>
    </dgm:pt>
    <dgm:pt modelId="{7ADD5B61-1029-4D4E-8D68-221332085BF4}" type="sibTrans" cxnId="{FB6512AB-B60E-4526-9624-0F43D7D8765C}">
      <dgm:prSet/>
      <dgm:spPr/>
      <dgm:t>
        <a:bodyPr/>
        <a:lstStyle/>
        <a:p>
          <a:endParaRPr lang="pl-PL"/>
        </a:p>
      </dgm:t>
    </dgm:pt>
    <dgm:pt modelId="{9E6C9157-3ACE-42E4-A07D-06F765E642C4}">
      <dgm:prSet custT="1"/>
      <dgm:spPr>
        <a:gradFill rotWithShape="0">
          <a:gsLst>
            <a:gs pos="0">
              <a:schemeClr val="accent1">
                <a:lumMod val="75000"/>
              </a:schemeClr>
            </a:gs>
            <a:gs pos="46000">
              <a:schemeClr val="accent1">
                <a:lumMod val="95000"/>
                <a:lumOff val="5000"/>
              </a:schemeClr>
            </a:gs>
            <a:gs pos="100000">
              <a:schemeClr val="accent1">
                <a:lumMod val="60000"/>
              </a:schemeClr>
            </a:gs>
          </a:gsLst>
          <a:path path="circle">
            <a:fillToRect l="50000" t="130000" r="50000" b="-30000"/>
          </a:path>
        </a:gradFill>
      </dgm:spPr>
      <dgm:t>
        <a:bodyPr/>
        <a:lstStyle/>
        <a:p>
          <a:pPr algn="just"/>
          <a:r>
            <a:rPr lang="pl-PL" sz="1800" b="1" dirty="0">
              <a:latin typeface="Calibri" panose="020F0502020204030204" pitchFamily="34" charset="0"/>
              <a:cs typeface="Calibri" panose="020F0502020204030204" pitchFamily="34" charset="0"/>
            </a:rPr>
            <a:t>psychospołecznym:  </a:t>
          </a:r>
          <a:r>
            <a:rPr lang="pl-PL" sz="1800" dirty="0">
              <a:latin typeface="Calibri" panose="020F0502020204030204" pitchFamily="34" charset="0"/>
              <a:cs typeface="Calibri" panose="020F0502020204030204" pitchFamily="34" charset="0"/>
            </a:rPr>
            <a:t>mającym na celu przywrócenie motywacji uczestnika projektu do powrotu do pracy,  i przygotowanie go do uczestnictwa w życiu społecznym; </a:t>
          </a:r>
        </a:p>
      </dgm:t>
    </dgm:pt>
    <dgm:pt modelId="{E65DC53F-3234-44B1-8FA6-8F67A7E64723}" type="parTrans" cxnId="{ED923197-5A7F-429A-9D93-145448FC262C}">
      <dgm:prSet/>
      <dgm:spPr/>
      <dgm:t>
        <a:bodyPr/>
        <a:lstStyle/>
        <a:p>
          <a:endParaRPr lang="pl-PL"/>
        </a:p>
      </dgm:t>
    </dgm:pt>
    <dgm:pt modelId="{503139CA-6B94-4148-BDCD-1A072BEE761C}" type="sibTrans" cxnId="{ED923197-5A7F-429A-9D93-145448FC262C}">
      <dgm:prSet/>
      <dgm:spPr/>
      <dgm:t>
        <a:bodyPr/>
        <a:lstStyle/>
        <a:p>
          <a:endParaRPr lang="pl-PL"/>
        </a:p>
      </dgm:t>
    </dgm:pt>
    <dgm:pt modelId="{DE2E9AC6-3324-427E-83B9-8C10E60BEA1E}">
      <dgm:prSet custT="1"/>
      <dgm:spPr>
        <a:gradFill rotWithShape="0">
          <a:gsLst>
            <a:gs pos="0">
              <a:schemeClr val="accent1">
                <a:lumMod val="75000"/>
              </a:schemeClr>
            </a:gs>
            <a:gs pos="46000">
              <a:schemeClr val="accent1">
                <a:lumMod val="95000"/>
                <a:lumOff val="5000"/>
              </a:schemeClr>
            </a:gs>
            <a:gs pos="100000">
              <a:schemeClr val="accent1">
                <a:lumMod val="60000"/>
              </a:schemeClr>
            </a:gs>
          </a:gsLst>
          <a:path path="circle">
            <a:fillToRect l="50000" t="130000" r="50000" b="-30000"/>
          </a:path>
        </a:gradFill>
      </dgm:spPr>
      <dgm:t>
        <a:bodyPr/>
        <a:lstStyle/>
        <a:p>
          <a:pPr algn="just"/>
          <a:r>
            <a:rPr lang="pl-PL" sz="1800" b="1" dirty="0">
              <a:latin typeface="Calibri" panose="020F0502020204030204" pitchFamily="34" charset="0"/>
              <a:cs typeface="Calibri" panose="020F0502020204030204" pitchFamily="34" charset="0"/>
            </a:rPr>
            <a:t>medycznym: </a:t>
          </a:r>
          <a:r>
            <a:rPr lang="pl-PL" sz="1800" dirty="0">
              <a:latin typeface="Calibri" panose="020F0502020204030204" pitchFamily="34" charset="0"/>
              <a:cs typeface="Calibri" panose="020F0502020204030204" pitchFamily="34" charset="0"/>
            </a:rPr>
            <a:t>mającym na celu przywrócenie utraconych funkcji lub ich odtworzenie w jak największym, możliwym do osiągnięcia, stopniu. </a:t>
          </a:r>
        </a:p>
      </dgm:t>
    </dgm:pt>
    <dgm:pt modelId="{6D41FFEB-92C3-4CEC-8AC6-7C18B1D0377C}" type="parTrans" cxnId="{F40BED3E-FB72-4E66-BC10-E70A29D0FFE2}">
      <dgm:prSet/>
      <dgm:spPr/>
      <dgm:t>
        <a:bodyPr/>
        <a:lstStyle/>
        <a:p>
          <a:endParaRPr lang="pl-PL"/>
        </a:p>
      </dgm:t>
    </dgm:pt>
    <dgm:pt modelId="{44D3F620-D70F-4BA5-BFC7-C81B4C9A468E}" type="sibTrans" cxnId="{F40BED3E-FB72-4E66-BC10-E70A29D0FFE2}">
      <dgm:prSet/>
      <dgm:spPr/>
      <dgm:t>
        <a:bodyPr/>
        <a:lstStyle/>
        <a:p>
          <a:endParaRPr lang="pl-PL"/>
        </a:p>
      </dgm:t>
    </dgm:pt>
    <dgm:pt modelId="{EEF56607-2DE0-402E-BC32-EB8C91C6C433}">
      <dgm:prSet/>
      <dgm:spPr/>
      <dgm:t>
        <a:bodyPr/>
        <a:lstStyle/>
        <a:p>
          <a:pPr algn="just"/>
          <a:r>
            <a:rPr lang="pl-PL" b="1" dirty="0"/>
            <a:t>Rehabilitacja kompleksowa, </a:t>
          </a:r>
          <a:r>
            <a:rPr lang="pl-PL" dirty="0"/>
            <a:t>której głównym celem jest aktywizacja zawodowa i powrót do pracy, jest realizowana </a:t>
          </a:r>
          <a:r>
            <a:rPr lang="pl-PL" b="1" dirty="0"/>
            <a:t>w Ośrodku Rehabilitacji </a:t>
          </a:r>
          <a:r>
            <a:rPr lang="pl-PL" b="1" dirty="0" err="1"/>
            <a:t>Komplekowej</a:t>
          </a:r>
          <a:r>
            <a:rPr lang="pl-PL" b="1" dirty="0"/>
            <a:t> (ORK)</a:t>
          </a:r>
          <a:r>
            <a:rPr lang="pl-PL" dirty="0"/>
            <a:t> </a:t>
          </a:r>
          <a:r>
            <a:rPr lang="pl-PL" b="1" dirty="0"/>
            <a:t>równolegle w trzech modułach: </a:t>
          </a:r>
          <a:endParaRPr lang="pl-PL" dirty="0"/>
        </a:p>
      </dgm:t>
    </dgm:pt>
    <dgm:pt modelId="{BF59A181-D6A0-410A-A431-573BA79E818A}" type="sibTrans" cxnId="{5741E99C-5E0E-4A29-8BA1-6E7E54379D05}">
      <dgm:prSet/>
      <dgm:spPr/>
      <dgm:t>
        <a:bodyPr/>
        <a:lstStyle/>
        <a:p>
          <a:endParaRPr lang="pl-PL"/>
        </a:p>
      </dgm:t>
    </dgm:pt>
    <dgm:pt modelId="{F6DE7A80-0855-4004-A3BA-EE3155EC6FDB}" type="parTrans" cxnId="{5741E99C-5E0E-4A29-8BA1-6E7E54379D05}">
      <dgm:prSet/>
      <dgm:spPr/>
      <dgm:t>
        <a:bodyPr/>
        <a:lstStyle/>
        <a:p>
          <a:endParaRPr lang="pl-PL"/>
        </a:p>
      </dgm:t>
    </dgm:pt>
    <dgm:pt modelId="{0B872C20-F692-4162-92FD-B85D6EE834EB}" type="pres">
      <dgm:prSet presAssocID="{993715C4-A062-4C59-B092-EA60F2B46563}" presName="layout" presStyleCnt="0">
        <dgm:presLayoutVars>
          <dgm:chMax/>
          <dgm:chPref/>
          <dgm:dir/>
          <dgm:animOne val="branch"/>
          <dgm:animLvl val="lvl"/>
          <dgm:resizeHandles/>
        </dgm:presLayoutVars>
      </dgm:prSet>
      <dgm:spPr/>
      <dgm:t>
        <a:bodyPr/>
        <a:lstStyle/>
        <a:p>
          <a:endParaRPr lang="pl-PL"/>
        </a:p>
      </dgm:t>
    </dgm:pt>
    <dgm:pt modelId="{DC992E27-BB2C-4D66-A49D-176B789A4346}" type="pres">
      <dgm:prSet presAssocID="{EEF56607-2DE0-402E-BC32-EB8C91C6C433}" presName="root" presStyleCnt="0">
        <dgm:presLayoutVars>
          <dgm:chMax/>
          <dgm:chPref val="4"/>
        </dgm:presLayoutVars>
      </dgm:prSet>
      <dgm:spPr/>
    </dgm:pt>
    <dgm:pt modelId="{6E85742F-DB76-4528-98EE-2AEBAE32FA55}" type="pres">
      <dgm:prSet presAssocID="{EEF56607-2DE0-402E-BC32-EB8C91C6C433}" presName="rootComposite" presStyleCnt="0">
        <dgm:presLayoutVars/>
      </dgm:prSet>
      <dgm:spPr/>
    </dgm:pt>
    <dgm:pt modelId="{24A3E3F7-40B4-41DE-A16F-1325326DF77B}" type="pres">
      <dgm:prSet presAssocID="{EEF56607-2DE0-402E-BC32-EB8C91C6C433}" presName="rootText" presStyleLbl="node0" presStyleIdx="0" presStyleCnt="1" custFlipVert="1" custScaleX="101488" custScaleY="6481" custLinFactNeighborX="243" custLinFactNeighborY="18781">
        <dgm:presLayoutVars>
          <dgm:chMax/>
          <dgm:chPref val="4"/>
        </dgm:presLayoutVars>
      </dgm:prSet>
      <dgm:spPr/>
      <dgm:t>
        <a:bodyPr/>
        <a:lstStyle/>
        <a:p>
          <a:endParaRPr lang="pl-PL"/>
        </a:p>
      </dgm:t>
    </dgm:pt>
    <dgm:pt modelId="{F0E2E916-8CE6-4141-B700-729E9A835571}" type="pres">
      <dgm:prSet presAssocID="{EEF56607-2DE0-402E-BC32-EB8C91C6C433}" presName="childShape" presStyleCnt="0">
        <dgm:presLayoutVars>
          <dgm:chMax val="0"/>
          <dgm:chPref val="0"/>
        </dgm:presLayoutVars>
      </dgm:prSet>
      <dgm:spPr/>
    </dgm:pt>
    <dgm:pt modelId="{9D5D8338-E36A-4B41-ADE1-A78C15C669E3}" type="pres">
      <dgm:prSet presAssocID="{C9599C50-BAE9-4B5D-994D-D66F7F63A054}" presName="childComposite" presStyleCnt="0">
        <dgm:presLayoutVars>
          <dgm:chMax val="0"/>
          <dgm:chPref val="0"/>
        </dgm:presLayoutVars>
      </dgm:prSet>
      <dgm:spPr/>
    </dgm:pt>
    <dgm:pt modelId="{D8681CF2-BBC4-440C-B845-F6E604CFACB7}" type="pres">
      <dgm:prSet presAssocID="{C9599C50-BAE9-4B5D-994D-D66F7F63A054}" presName="Image" presStyleLbl="nod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dgm:spPr>
    </dgm:pt>
    <dgm:pt modelId="{DE8E44D6-A732-42F1-AC38-2A775D69032D}" type="pres">
      <dgm:prSet presAssocID="{C9599C50-BAE9-4B5D-994D-D66F7F63A054}" presName="childText" presStyleLbl="lnNode1" presStyleIdx="0" presStyleCnt="3" custScaleY="124371">
        <dgm:presLayoutVars>
          <dgm:chMax val="0"/>
          <dgm:chPref val="0"/>
          <dgm:bulletEnabled val="1"/>
        </dgm:presLayoutVars>
      </dgm:prSet>
      <dgm:spPr/>
      <dgm:t>
        <a:bodyPr/>
        <a:lstStyle/>
        <a:p>
          <a:endParaRPr lang="pl-PL"/>
        </a:p>
      </dgm:t>
    </dgm:pt>
    <dgm:pt modelId="{F77B2E45-A12E-4F7D-838D-E3DF0E834AAF}" type="pres">
      <dgm:prSet presAssocID="{9E6C9157-3ACE-42E4-A07D-06F765E642C4}" presName="childComposite" presStyleCnt="0">
        <dgm:presLayoutVars>
          <dgm:chMax val="0"/>
          <dgm:chPref val="0"/>
        </dgm:presLayoutVars>
      </dgm:prSet>
      <dgm:spPr/>
    </dgm:pt>
    <dgm:pt modelId="{D2CD3939-FE51-433A-A3DB-CD5787B410F3}" type="pres">
      <dgm:prSet presAssocID="{9E6C9157-3ACE-42E4-A07D-06F765E642C4}" presName="Image" presStyleLbl="nod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dgm:spPr>
    </dgm:pt>
    <dgm:pt modelId="{64D96787-E6B6-416B-BA82-7CC7DCE3C5CF}" type="pres">
      <dgm:prSet presAssocID="{9E6C9157-3ACE-42E4-A07D-06F765E642C4}" presName="childText" presStyleLbl="lnNode1" presStyleIdx="1" presStyleCnt="3" custScaleY="131107" custLinFactNeighborX="135" custLinFactNeighborY="-2718">
        <dgm:presLayoutVars>
          <dgm:chMax val="0"/>
          <dgm:chPref val="0"/>
          <dgm:bulletEnabled val="1"/>
        </dgm:presLayoutVars>
      </dgm:prSet>
      <dgm:spPr/>
      <dgm:t>
        <a:bodyPr/>
        <a:lstStyle/>
        <a:p>
          <a:endParaRPr lang="pl-PL"/>
        </a:p>
      </dgm:t>
    </dgm:pt>
    <dgm:pt modelId="{183DB3A3-D6D8-422F-9554-B15FA3253A84}" type="pres">
      <dgm:prSet presAssocID="{DE2E9AC6-3324-427E-83B9-8C10E60BEA1E}" presName="childComposite" presStyleCnt="0">
        <dgm:presLayoutVars>
          <dgm:chMax val="0"/>
          <dgm:chPref val="0"/>
        </dgm:presLayoutVars>
      </dgm:prSet>
      <dgm:spPr/>
    </dgm:pt>
    <dgm:pt modelId="{19EE8CA7-8471-4BA1-A8A5-5AA1B540A702}" type="pres">
      <dgm:prSet presAssocID="{DE2E9AC6-3324-427E-83B9-8C10E60BEA1E}" presName="Image" presStyleLbl="nod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62000" r="-62000"/>
          </a:stretch>
        </a:blipFill>
      </dgm:spPr>
    </dgm:pt>
    <dgm:pt modelId="{A86AC163-92B2-4A54-B496-88765E0631BB}" type="pres">
      <dgm:prSet presAssocID="{DE2E9AC6-3324-427E-83B9-8C10E60BEA1E}" presName="childText" presStyleLbl="lnNode1" presStyleIdx="2" presStyleCnt="3">
        <dgm:presLayoutVars>
          <dgm:chMax val="0"/>
          <dgm:chPref val="0"/>
          <dgm:bulletEnabled val="1"/>
        </dgm:presLayoutVars>
      </dgm:prSet>
      <dgm:spPr/>
      <dgm:t>
        <a:bodyPr/>
        <a:lstStyle/>
        <a:p>
          <a:endParaRPr lang="pl-PL"/>
        </a:p>
      </dgm:t>
    </dgm:pt>
  </dgm:ptLst>
  <dgm:cxnLst>
    <dgm:cxn modelId="{F40BED3E-FB72-4E66-BC10-E70A29D0FFE2}" srcId="{EEF56607-2DE0-402E-BC32-EB8C91C6C433}" destId="{DE2E9AC6-3324-427E-83B9-8C10E60BEA1E}" srcOrd="2" destOrd="0" parTransId="{6D41FFEB-92C3-4CEC-8AC6-7C18B1D0377C}" sibTransId="{44D3F620-D70F-4BA5-BFC7-C81B4C9A468E}"/>
    <dgm:cxn modelId="{DEB79614-6D36-40BF-A6ED-676D1C92C5F1}" type="presOf" srcId="{C9599C50-BAE9-4B5D-994D-D66F7F63A054}" destId="{DE8E44D6-A732-42F1-AC38-2A775D69032D}" srcOrd="0" destOrd="0" presId="urn:microsoft.com/office/officeart/2008/layout/PictureAccentList"/>
    <dgm:cxn modelId="{9C118024-1CF3-433C-BD04-77832EF37BB0}" type="presOf" srcId="{993715C4-A062-4C59-B092-EA60F2B46563}" destId="{0B872C20-F692-4162-92FD-B85D6EE834EB}" srcOrd="0" destOrd="0" presId="urn:microsoft.com/office/officeart/2008/layout/PictureAccentList"/>
    <dgm:cxn modelId="{5741E99C-5E0E-4A29-8BA1-6E7E54379D05}" srcId="{993715C4-A062-4C59-B092-EA60F2B46563}" destId="{EEF56607-2DE0-402E-BC32-EB8C91C6C433}" srcOrd="0" destOrd="0" parTransId="{F6DE7A80-0855-4004-A3BA-EE3155EC6FDB}" sibTransId="{BF59A181-D6A0-410A-A431-573BA79E818A}"/>
    <dgm:cxn modelId="{ED923197-5A7F-429A-9D93-145448FC262C}" srcId="{EEF56607-2DE0-402E-BC32-EB8C91C6C433}" destId="{9E6C9157-3ACE-42E4-A07D-06F765E642C4}" srcOrd="1" destOrd="0" parTransId="{E65DC53F-3234-44B1-8FA6-8F67A7E64723}" sibTransId="{503139CA-6B94-4148-BDCD-1A072BEE761C}"/>
    <dgm:cxn modelId="{A04CFA04-DC05-4654-944D-81236887EF43}" type="presOf" srcId="{EEF56607-2DE0-402E-BC32-EB8C91C6C433}" destId="{24A3E3F7-40B4-41DE-A16F-1325326DF77B}" srcOrd="0" destOrd="0" presId="urn:microsoft.com/office/officeart/2008/layout/PictureAccentList"/>
    <dgm:cxn modelId="{AE749CF3-C6FC-47D1-8B9F-8B907E0A8BA5}" type="presOf" srcId="{DE2E9AC6-3324-427E-83B9-8C10E60BEA1E}" destId="{A86AC163-92B2-4A54-B496-88765E0631BB}" srcOrd="0" destOrd="0" presId="urn:microsoft.com/office/officeart/2008/layout/PictureAccentList"/>
    <dgm:cxn modelId="{FB6512AB-B60E-4526-9624-0F43D7D8765C}" srcId="{EEF56607-2DE0-402E-BC32-EB8C91C6C433}" destId="{C9599C50-BAE9-4B5D-994D-D66F7F63A054}" srcOrd="0" destOrd="0" parTransId="{3DC6ED03-D110-4DAC-B22D-BD70C11E0544}" sibTransId="{7ADD5B61-1029-4D4E-8D68-221332085BF4}"/>
    <dgm:cxn modelId="{D64E265E-E669-468D-A98A-F9C2BD9C1A62}" type="presOf" srcId="{9E6C9157-3ACE-42E4-A07D-06F765E642C4}" destId="{64D96787-E6B6-416B-BA82-7CC7DCE3C5CF}" srcOrd="0" destOrd="0" presId="urn:microsoft.com/office/officeart/2008/layout/PictureAccentList"/>
    <dgm:cxn modelId="{26BC4257-82FE-4723-90AA-028CCF773C87}" type="presParOf" srcId="{0B872C20-F692-4162-92FD-B85D6EE834EB}" destId="{DC992E27-BB2C-4D66-A49D-176B789A4346}" srcOrd="0" destOrd="0" presId="urn:microsoft.com/office/officeart/2008/layout/PictureAccentList"/>
    <dgm:cxn modelId="{4BB0F1C9-2D62-4C36-BC53-02D27E19E0C8}" type="presParOf" srcId="{DC992E27-BB2C-4D66-A49D-176B789A4346}" destId="{6E85742F-DB76-4528-98EE-2AEBAE32FA55}" srcOrd="0" destOrd="0" presId="urn:microsoft.com/office/officeart/2008/layout/PictureAccentList"/>
    <dgm:cxn modelId="{325BB6C3-D631-48BA-96FC-28D0DE0ED2A3}" type="presParOf" srcId="{6E85742F-DB76-4528-98EE-2AEBAE32FA55}" destId="{24A3E3F7-40B4-41DE-A16F-1325326DF77B}" srcOrd="0" destOrd="0" presId="urn:microsoft.com/office/officeart/2008/layout/PictureAccentList"/>
    <dgm:cxn modelId="{51D25E03-AFBC-48DA-A2A1-EC1E800A64D2}" type="presParOf" srcId="{DC992E27-BB2C-4D66-A49D-176B789A4346}" destId="{F0E2E916-8CE6-4141-B700-729E9A835571}" srcOrd="1" destOrd="0" presId="urn:microsoft.com/office/officeart/2008/layout/PictureAccentList"/>
    <dgm:cxn modelId="{D0B9A443-E8FC-441B-85AA-8A45D8066382}" type="presParOf" srcId="{F0E2E916-8CE6-4141-B700-729E9A835571}" destId="{9D5D8338-E36A-4B41-ADE1-A78C15C669E3}" srcOrd="0" destOrd="0" presId="urn:microsoft.com/office/officeart/2008/layout/PictureAccentList"/>
    <dgm:cxn modelId="{1658ABFA-3CA1-4DAA-9005-9E4686A6814D}" type="presParOf" srcId="{9D5D8338-E36A-4B41-ADE1-A78C15C669E3}" destId="{D8681CF2-BBC4-440C-B845-F6E604CFACB7}" srcOrd="0" destOrd="0" presId="urn:microsoft.com/office/officeart/2008/layout/PictureAccentList"/>
    <dgm:cxn modelId="{268E2C8E-C273-48FD-9560-2D54E2E5876E}" type="presParOf" srcId="{9D5D8338-E36A-4B41-ADE1-A78C15C669E3}" destId="{DE8E44D6-A732-42F1-AC38-2A775D69032D}" srcOrd="1" destOrd="0" presId="urn:microsoft.com/office/officeart/2008/layout/PictureAccentList"/>
    <dgm:cxn modelId="{35955ECC-4046-4F2B-82C9-35941C11CD9E}" type="presParOf" srcId="{F0E2E916-8CE6-4141-B700-729E9A835571}" destId="{F77B2E45-A12E-4F7D-838D-E3DF0E834AAF}" srcOrd="1" destOrd="0" presId="urn:microsoft.com/office/officeart/2008/layout/PictureAccentList"/>
    <dgm:cxn modelId="{C1B41D1C-5EDC-4AA6-8517-F14A523FEFF2}" type="presParOf" srcId="{F77B2E45-A12E-4F7D-838D-E3DF0E834AAF}" destId="{D2CD3939-FE51-433A-A3DB-CD5787B410F3}" srcOrd="0" destOrd="0" presId="urn:microsoft.com/office/officeart/2008/layout/PictureAccentList"/>
    <dgm:cxn modelId="{157EF9E5-BF2E-4800-9F5E-7697B64FCD6D}" type="presParOf" srcId="{F77B2E45-A12E-4F7D-838D-E3DF0E834AAF}" destId="{64D96787-E6B6-416B-BA82-7CC7DCE3C5CF}" srcOrd="1" destOrd="0" presId="urn:microsoft.com/office/officeart/2008/layout/PictureAccentList"/>
    <dgm:cxn modelId="{EE62C1AE-FCBE-4EAC-BB81-AEF8E9B41DA2}" type="presParOf" srcId="{F0E2E916-8CE6-4141-B700-729E9A835571}" destId="{183DB3A3-D6D8-422F-9554-B15FA3253A84}" srcOrd="2" destOrd="0" presId="urn:microsoft.com/office/officeart/2008/layout/PictureAccentList"/>
    <dgm:cxn modelId="{4B9CD251-855D-423D-BE5B-73CD15DF9665}" type="presParOf" srcId="{183DB3A3-D6D8-422F-9554-B15FA3253A84}" destId="{19EE8CA7-8471-4BA1-A8A5-5AA1B540A702}" srcOrd="0" destOrd="0" presId="urn:microsoft.com/office/officeart/2008/layout/PictureAccentList"/>
    <dgm:cxn modelId="{0290141B-7A65-490F-B770-7B24B7EFE2F6}" type="presParOf" srcId="{183DB3A3-D6D8-422F-9554-B15FA3253A84}" destId="{A86AC163-92B2-4A54-B496-88765E0631BB}" srcOrd="1" destOrd="0" presId="urn:microsoft.com/office/officeart/2008/layout/Picture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AE13B48-37E2-475C-98AF-D75FB699DFB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C143C64-96EE-48E0-8957-5BB0B25A6655}">
      <dgm:prSet custT="1"/>
      <dgm:spPr>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dgm:spPr>
      <dgm:t>
        <a:bodyPr/>
        <a:lstStyle/>
        <a:p>
          <a:pPr algn="ctr">
            <a:lnSpc>
              <a:spcPct val="100000"/>
            </a:lnSpc>
            <a:spcAft>
              <a:spcPts val="0"/>
            </a:spcAft>
          </a:pPr>
          <a:r>
            <a:rPr lang="pl-PL" sz="2000" b="1" i="0" baseline="0" dirty="0">
              <a:latin typeface="Calibri" panose="020F0502020204030204" pitchFamily="34" charset="0"/>
              <a:cs typeface="Calibri" panose="020F0502020204030204" pitchFamily="34" charset="0"/>
            </a:rPr>
            <a:t>Moduł zawodowy</a:t>
          </a:r>
          <a:endParaRPr lang="en-US" sz="2000" dirty="0">
            <a:latin typeface="Calibri" panose="020F0502020204030204" pitchFamily="34" charset="0"/>
            <a:cs typeface="Calibri" panose="020F0502020204030204" pitchFamily="34" charset="0"/>
          </a:endParaRPr>
        </a:p>
      </dgm:t>
    </dgm:pt>
    <dgm:pt modelId="{60CD38AE-FF0E-408D-8D51-F58099023489}" type="parTrans" cxnId="{E3785B1A-F9EF-4A8C-8E1A-74AB0F66DD2C}">
      <dgm:prSet/>
      <dgm:spPr/>
      <dgm:t>
        <a:bodyPr/>
        <a:lstStyle/>
        <a:p>
          <a:endParaRPr lang="en-US"/>
        </a:p>
      </dgm:t>
    </dgm:pt>
    <dgm:pt modelId="{2EA90593-57FB-45D3-A92F-3033FBCBE92D}" type="sibTrans" cxnId="{E3785B1A-F9EF-4A8C-8E1A-74AB0F66DD2C}">
      <dgm:prSet/>
      <dgm:spPr/>
      <dgm:t>
        <a:bodyPr/>
        <a:lstStyle/>
        <a:p>
          <a:endParaRPr lang="en-US"/>
        </a:p>
      </dgm:t>
    </dgm:pt>
    <dgm:pt modelId="{7753DFB2-8E90-421D-A9BF-DAADD20D96A3}">
      <dgm:prSet custT="1"/>
      <dgm:sp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dgm:spPr>
      <dgm:t>
        <a:bodyPr/>
        <a:lstStyle/>
        <a:p>
          <a:pPr algn="l"/>
          <a:r>
            <a:rPr lang="pl-PL" sz="1600" b="1" i="0" baseline="0" dirty="0">
              <a:solidFill>
                <a:schemeClr val="bg1"/>
              </a:solidFill>
              <a:latin typeface="Calibri" panose="020F0502020204030204" pitchFamily="34" charset="0"/>
              <a:cs typeface="Calibri" panose="020F0502020204030204" pitchFamily="34" charset="0"/>
            </a:rPr>
            <a:t>doradztwo zawodowe</a:t>
          </a:r>
          <a:r>
            <a:rPr lang="pl-PL" sz="1600" b="0" i="0" baseline="0" dirty="0">
              <a:solidFill>
                <a:schemeClr val="bg1"/>
              </a:solidFill>
              <a:latin typeface="Calibri" panose="020F0502020204030204" pitchFamily="34" charset="0"/>
              <a:cs typeface="Calibri" panose="020F0502020204030204" pitchFamily="34" charset="0"/>
            </a:rPr>
            <a:t>:</a:t>
          </a:r>
          <a:endParaRPr lang="en-US" sz="1600" dirty="0">
            <a:solidFill>
              <a:schemeClr val="bg1"/>
            </a:solidFill>
            <a:latin typeface="Calibri" panose="020F0502020204030204" pitchFamily="34" charset="0"/>
            <a:cs typeface="Calibri" panose="020F0502020204030204" pitchFamily="34" charset="0"/>
          </a:endParaRPr>
        </a:p>
      </dgm:t>
    </dgm:pt>
    <dgm:pt modelId="{57C174ED-A863-4565-92E4-47C784F5DE03}" type="parTrans" cxnId="{BCFD36F8-BFA2-4028-8183-ECEB56A9C99B}">
      <dgm:prSet/>
      <dgm:spPr/>
      <dgm:t>
        <a:bodyPr/>
        <a:lstStyle/>
        <a:p>
          <a:endParaRPr lang="en-US"/>
        </a:p>
      </dgm:t>
    </dgm:pt>
    <dgm:pt modelId="{7861128F-831E-4CCB-8A9A-1565885C855E}" type="sibTrans" cxnId="{BCFD36F8-BFA2-4028-8183-ECEB56A9C99B}">
      <dgm:prSet/>
      <dgm:spPr/>
      <dgm:t>
        <a:bodyPr/>
        <a:lstStyle/>
        <a:p>
          <a:endParaRPr lang="en-US"/>
        </a:p>
      </dgm:t>
    </dgm:pt>
    <dgm:pt modelId="{E4127BF7-A963-46E2-8C46-DCD7FD650392}">
      <dgm:prSet custT="1"/>
      <dgm:sp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dgm:spPr>
      <dgm:t>
        <a:bodyPr/>
        <a:lstStyle/>
        <a:p>
          <a:pPr algn="l"/>
          <a:r>
            <a:rPr lang="pl-PL" sz="1600" b="1" i="0" baseline="0" dirty="0">
              <a:solidFill>
                <a:schemeClr val="bg1"/>
              </a:solidFill>
              <a:latin typeface="Calibri" panose="020F0502020204030204" pitchFamily="34" charset="0"/>
              <a:cs typeface="Calibri" panose="020F0502020204030204" pitchFamily="34" charset="0"/>
            </a:rPr>
            <a:t>indywidualne sesje z doradcą zawodowym</a:t>
          </a:r>
          <a:endParaRPr lang="en-US" sz="1600" dirty="0">
            <a:solidFill>
              <a:schemeClr val="bg1"/>
            </a:solidFill>
            <a:latin typeface="Calibri" panose="020F0502020204030204" pitchFamily="34" charset="0"/>
            <a:cs typeface="Calibri" panose="020F0502020204030204" pitchFamily="34" charset="0"/>
          </a:endParaRPr>
        </a:p>
      </dgm:t>
    </dgm:pt>
    <dgm:pt modelId="{E758D524-0CC7-4458-B7CC-7E80F9BAD133}" type="parTrans" cxnId="{639F7A56-F002-4E28-A607-1073ABAA52D9}">
      <dgm:prSet/>
      <dgm:spPr/>
      <dgm:t>
        <a:bodyPr/>
        <a:lstStyle/>
        <a:p>
          <a:endParaRPr lang="en-US"/>
        </a:p>
      </dgm:t>
    </dgm:pt>
    <dgm:pt modelId="{9DDF98CD-DE92-4CAE-9463-704C265F7DFB}" type="sibTrans" cxnId="{639F7A56-F002-4E28-A607-1073ABAA52D9}">
      <dgm:prSet/>
      <dgm:spPr/>
      <dgm:t>
        <a:bodyPr/>
        <a:lstStyle/>
        <a:p>
          <a:endParaRPr lang="en-US"/>
        </a:p>
      </dgm:t>
    </dgm:pt>
    <dgm:pt modelId="{4F878354-F492-4C89-9846-1B92B453D558}">
      <dgm:prSet custT="1"/>
      <dgm:sp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dgm:spPr>
      <dgm:t>
        <a:bodyPr/>
        <a:lstStyle/>
        <a:p>
          <a:pPr algn="l"/>
          <a:r>
            <a:rPr lang="pl-PL" sz="1600" b="1" i="0" baseline="0" dirty="0">
              <a:solidFill>
                <a:schemeClr val="bg1"/>
              </a:solidFill>
              <a:latin typeface="Calibri" panose="020F0502020204030204" pitchFamily="34" charset="0"/>
              <a:cs typeface="Calibri" panose="020F0502020204030204" pitchFamily="34" charset="0"/>
            </a:rPr>
            <a:t>warsztaty wsparcia w wejściu oraz funkcjonowaniu na rynku pracy</a:t>
          </a:r>
          <a:endParaRPr lang="en-US" sz="1600" dirty="0">
            <a:solidFill>
              <a:schemeClr val="bg1"/>
            </a:solidFill>
            <a:latin typeface="Calibri" panose="020F0502020204030204" pitchFamily="34" charset="0"/>
            <a:cs typeface="Calibri" panose="020F0502020204030204" pitchFamily="34" charset="0"/>
          </a:endParaRPr>
        </a:p>
      </dgm:t>
    </dgm:pt>
    <dgm:pt modelId="{6C33AF06-E2CC-4B5F-AE01-24BEE94F3A7F}" type="parTrans" cxnId="{B51DBF8C-0786-4E2D-B36C-ABC70B5E1BF2}">
      <dgm:prSet/>
      <dgm:spPr/>
      <dgm:t>
        <a:bodyPr/>
        <a:lstStyle/>
        <a:p>
          <a:endParaRPr lang="en-US"/>
        </a:p>
      </dgm:t>
    </dgm:pt>
    <dgm:pt modelId="{C7A7470C-CE0D-4C21-92AA-D5E815B61F7E}" type="sibTrans" cxnId="{B51DBF8C-0786-4E2D-B36C-ABC70B5E1BF2}">
      <dgm:prSet/>
      <dgm:spPr/>
      <dgm:t>
        <a:bodyPr/>
        <a:lstStyle/>
        <a:p>
          <a:endParaRPr lang="en-US"/>
        </a:p>
      </dgm:t>
    </dgm:pt>
    <dgm:pt modelId="{F8C43D04-5F1A-4A9A-B206-EB24CC7BF655}">
      <dgm:prSet custT="1"/>
      <dgm:sp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dgm:spPr>
      <dgm:t>
        <a:bodyPr/>
        <a:lstStyle/>
        <a:p>
          <a:pPr algn="l"/>
          <a:r>
            <a:rPr lang="pl-PL" sz="1600" b="1" i="0" baseline="0" dirty="0">
              <a:solidFill>
                <a:schemeClr val="bg1"/>
              </a:solidFill>
              <a:latin typeface="Calibri" panose="020F0502020204030204" pitchFamily="34" charset="0"/>
              <a:cs typeface="Calibri" panose="020F0502020204030204" pitchFamily="34" charset="0"/>
            </a:rPr>
            <a:t>wyrównywanie deficytów w obszarze edukacyjnym</a:t>
          </a:r>
          <a:endParaRPr lang="en-US" sz="1600" dirty="0">
            <a:solidFill>
              <a:schemeClr val="bg1"/>
            </a:solidFill>
            <a:latin typeface="Calibri" panose="020F0502020204030204" pitchFamily="34" charset="0"/>
            <a:cs typeface="Calibri" panose="020F0502020204030204" pitchFamily="34" charset="0"/>
          </a:endParaRPr>
        </a:p>
      </dgm:t>
    </dgm:pt>
    <dgm:pt modelId="{4631E459-E4AE-4273-9547-6A12334E0298}" type="parTrans" cxnId="{5C9BBF17-8133-4B4A-B9C2-87EAC633404F}">
      <dgm:prSet/>
      <dgm:spPr/>
      <dgm:t>
        <a:bodyPr/>
        <a:lstStyle/>
        <a:p>
          <a:endParaRPr lang="en-US"/>
        </a:p>
      </dgm:t>
    </dgm:pt>
    <dgm:pt modelId="{9EFDF785-FB79-4A86-A744-C4EBD1FB9009}" type="sibTrans" cxnId="{5C9BBF17-8133-4B4A-B9C2-87EAC633404F}">
      <dgm:prSet/>
      <dgm:spPr/>
      <dgm:t>
        <a:bodyPr/>
        <a:lstStyle/>
        <a:p>
          <a:endParaRPr lang="en-US"/>
        </a:p>
      </dgm:t>
    </dgm:pt>
    <dgm:pt modelId="{73DEF409-1CAE-4BBD-9B58-501A9DEEB966}">
      <dgm:prSet custT="1"/>
      <dgm:sp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dgm:spPr>
      <dgm:t>
        <a:bodyPr/>
        <a:lstStyle/>
        <a:p>
          <a:pPr algn="l"/>
          <a:r>
            <a:rPr lang="pl-PL" sz="1600" b="1" i="0" baseline="0" dirty="0">
              <a:solidFill>
                <a:schemeClr val="bg1"/>
              </a:solidFill>
              <a:latin typeface="Calibri" panose="020F0502020204030204" pitchFamily="34" charset="0"/>
              <a:cs typeface="Calibri" panose="020F0502020204030204" pitchFamily="34" charset="0"/>
            </a:rPr>
            <a:t>szkolenia komputerowe</a:t>
          </a:r>
          <a:endParaRPr lang="en-US" sz="1600" dirty="0">
            <a:solidFill>
              <a:schemeClr val="bg1"/>
            </a:solidFill>
            <a:latin typeface="Calibri" panose="020F0502020204030204" pitchFamily="34" charset="0"/>
            <a:cs typeface="Calibri" panose="020F0502020204030204" pitchFamily="34" charset="0"/>
          </a:endParaRPr>
        </a:p>
      </dgm:t>
    </dgm:pt>
    <dgm:pt modelId="{34D6C216-5C50-4717-89C2-971519F8AF9E}" type="parTrans" cxnId="{43308FCD-9828-4A3B-9754-A289264DAC8D}">
      <dgm:prSet/>
      <dgm:spPr/>
      <dgm:t>
        <a:bodyPr/>
        <a:lstStyle/>
        <a:p>
          <a:endParaRPr lang="en-US"/>
        </a:p>
      </dgm:t>
    </dgm:pt>
    <dgm:pt modelId="{BF4FEF60-4C17-4663-9C30-81F1D05EB9F8}" type="sibTrans" cxnId="{43308FCD-9828-4A3B-9754-A289264DAC8D}">
      <dgm:prSet/>
      <dgm:spPr/>
      <dgm:t>
        <a:bodyPr/>
        <a:lstStyle/>
        <a:p>
          <a:endParaRPr lang="en-US"/>
        </a:p>
      </dgm:t>
    </dgm:pt>
    <dgm:pt modelId="{0BEB88B1-C5D1-4AD9-9CC7-67A4DEBA48A9}">
      <dgm:prSet custT="1"/>
      <dgm:sp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dgm:spPr>
      <dgm:t>
        <a:bodyPr/>
        <a:lstStyle/>
        <a:p>
          <a:pPr algn="l"/>
          <a:r>
            <a:rPr lang="pl-PL" sz="1600" b="1" i="0" baseline="0" dirty="0">
              <a:solidFill>
                <a:schemeClr val="bg1"/>
              </a:solidFill>
              <a:latin typeface="Calibri" panose="020F0502020204030204" pitchFamily="34" charset="0"/>
              <a:cs typeface="Calibri" panose="020F0502020204030204" pitchFamily="34" charset="0"/>
            </a:rPr>
            <a:t>szkolenia zawodowe (280 h)</a:t>
          </a:r>
          <a:endParaRPr lang="en-US" sz="1600" dirty="0">
            <a:solidFill>
              <a:schemeClr val="bg1"/>
            </a:solidFill>
            <a:latin typeface="Calibri" panose="020F0502020204030204" pitchFamily="34" charset="0"/>
            <a:cs typeface="Calibri" panose="020F0502020204030204" pitchFamily="34" charset="0"/>
          </a:endParaRPr>
        </a:p>
      </dgm:t>
    </dgm:pt>
    <dgm:pt modelId="{84896B5B-C14F-47DF-B300-1DDC424A73D0}" type="parTrans" cxnId="{E3EE8089-DD1A-481A-A676-DB0F277FE97E}">
      <dgm:prSet/>
      <dgm:spPr/>
      <dgm:t>
        <a:bodyPr/>
        <a:lstStyle/>
        <a:p>
          <a:endParaRPr lang="en-US"/>
        </a:p>
      </dgm:t>
    </dgm:pt>
    <dgm:pt modelId="{0AAFB57C-CF0D-4D0B-96B6-66CD9661FA45}" type="sibTrans" cxnId="{E3EE8089-DD1A-481A-A676-DB0F277FE97E}">
      <dgm:prSet/>
      <dgm:spPr/>
      <dgm:t>
        <a:bodyPr/>
        <a:lstStyle/>
        <a:p>
          <a:endParaRPr lang="en-US"/>
        </a:p>
      </dgm:t>
    </dgm:pt>
    <dgm:pt modelId="{C36D9F77-F8CD-45A9-A8F0-D0C7599FD270}">
      <dgm:prSet custT="1"/>
      <dgm:sp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dgm:spPr>
      <dgm:t>
        <a:bodyPr/>
        <a:lstStyle/>
        <a:p>
          <a:pPr algn="l"/>
          <a:r>
            <a:rPr lang="pl-PL" sz="1600" b="1" i="0" baseline="0" dirty="0">
              <a:solidFill>
                <a:schemeClr val="bg1"/>
              </a:solidFill>
              <a:latin typeface="Calibri" panose="020F0502020204030204" pitchFamily="34" charset="0"/>
              <a:cs typeface="Calibri" panose="020F0502020204030204" pitchFamily="34" charset="0"/>
            </a:rPr>
            <a:t>pośrednictwo pracy</a:t>
          </a:r>
          <a:endParaRPr lang="en-US" sz="1600" dirty="0">
            <a:solidFill>
              <a:schemeClr val="bg1"/>
            </a:solidFill>
            <a:latin typeface="Calibri" panose="020F0502020204030204" pitchFamily="34" charset="0"/>
            <a:cs typeface="Calibri" panose="020F0502020204030204" pitchFamily="34" charset="0"/>
          </a:endParaRPr>
        </a:p>
      </dgm:t>
    </dgm:pt>
    <dgm:pt modelId="{472D87C8-06D0-4344-A2FD-11FE4D17ED05}" type="parTrans" cxnId="{6ED05F1E-D518-4C71-A5FA-646C6103E2BE}">
      <dgm:prSet/>
      <dgm:spPr/>
      <dgm:t>
        <a:bodyPr/>
        <a:lstStyle/>
        <a:p>
          <a:endParaRPr lang="en-US"/>
        </a:p>
      </dgm:t>
    </dgm:pt>
    <dgm:pt modelId="{E894E04B-5B73-4334-B391-2600400D580A}" type="sibTrans" cxnId="{6ED05F1E-D518-4C71-A5FA-646C6103E2BE}">
      <dgm:prSet/>
      <dgm:spPr/>
      <dgm:t>
        <a:bodyPr/>
        <a:lstStyle/>
        <a:p>
          <a:endParaRPr lang="en-US"/>
        </a:p>
      </dgm:t>
    </dgm:pt>
    <dgm:pt modelId="{C84B0765-29B0-4FCD-8350-3D8552F708B9}" type="pres">
      <dgm:prSet presAssocID="{7AE13B48-37E2-475C-98AF-D75FB699DFBD}" presName="linear" presStyleCnt="0">
        <dgm:presLayoutVars>
          <dgm:animLvl val="lvl"/>
          <dgm:resizeHandles val="exact"/>
        </dgm:presLayoutVars>
      </dgm:prSet>
      <dgm:spPr/>
      <dgm:t>
        <a:bodyPr/>
        <a:lstStyle/>
        <a:p>
          <a:endParaRPr lang="pl-PL"/>
        </a:p>
      </dgm:t>
    </dgm:pt>
    <dgm:pt modelId="{0869EF4D-ACAE-454B-9B73-B6FFCD57548A}" type="pres">
      <dgm:prSet presAssocID="{2C143C64-96EE-48E0-8957-5BB0B25A6655}" presName="parentText" presStyleLbl="node1" presStyleIdx="0" presStyleCnt="1" custScaleY="62471" custLinFactNeighborX="-213" custLinFactNeighborY="-5910">
        <dgm:presLayoutVars>
          <dgm:chMax val="0"/>
          <dgm:bulletEnabled val="1"/>
        </dgm:presLayoutVars>
      </dgm:prSet>
      <dgm:spPr/>
      <dgm:t>
        <a:bodyPr/>
        <a:lstStyle/>
        <a:p>
          <a:endParaRPr lang="pl-PL"/>
        </a:p>
      </dgm:t>
    </dgm:pt>
    <dgm:pt modelId="{A4B1D485-2999-419F-A254-B8DAF4E10382}" type="pres">
      <dgm:prSet presAssocID="{2C143C64-96EE-48E0-8957-5BB0B25A6655}" presName="childText" presStyleLbl="revTx" presStyleIdx="0" presStyleCnt="1" custScaleX="96084" custScaleY="107937">
        <dgm:presLayoutVars>
          <dgm:bulletEnabled val="1"/>
        </dgm:presLayoutVars>
      </dgm:prSet>
      <dgm:spPr/>
      <dgm:t>
        <a:bodyPr/>
        <a:lstStyle/>
        <a:p>
          <a:endParaRPr lang="pl-PL"/>
        </a:p>
      </dgm:t>
    </dgm:pt>
  </dgm:ptLst>
  <dgm:cxnLst>
    <dgm:cxn modelId="{43308FCD-9828-4A3B-9754-A289264DAC8D}" srcId="{2C143C64-96EE-48E0-8957-5BB0B25A6655}" destId="{73DEF409-1CAE-4BBD-9B58-501A9DEEB966}" srcOrd="2" destOrd="0" parTransId="{34D6C216-5C50-4717-89C2-971519F8AF9E}" sibTransId="{BF4FEF60-4C17-4663-9C30-81F1D05EB9F8}"/>
    <dgm:cxn modelId="{BCFD36F8-BFA2-4028-8183-ECEB56A9C99B}" srcId="{2C143C64-96EE-48E0-8957-5BB0B25A6655}" destId="{7753DFB2-8E90-421D-A9BF-DAADD20D96A3}" srcOrd="0" destOrd="0" parTransId="{57C174ED-A863-4565-92E4-47C784F5DE03}" sibTransId="{7861128F-831E-4CCB-8A9A-1565885C855E}"/>
    <dgm:cxn modelId="{5481F19E-BF4A-49E3-8E6B-643FE8E73B0C}" type="presOf" srcId="{C36D9F77-F8CD-45A9-A8F0-D0C7599FD270}" destId="{A4B1D485-2999-419F-A254-B8DAF4E10382}" srcOrd="0" destOrd="6" presId="urn:microsoft.com/office/officeart/2005/8/layout/vList2"/>
    <dgm:cxn modelId="{9C617C60-6D22-43C4-A464-D80D77B00973}" type="presOf" srcId="{E4127BF7-A963-46E2-8C46-DCD7FD650392}" destId="{A4B1D485-2999-419F-A254-B8DAF4E10382}" srcOrd="0" destOrd="1" presId="urn:microsoft.com/office/officeart/2005/8/layout/vList2"/>
    <dgm:cxn modelId="{E3785B1A-F9EF-4A8C-8E1A-74AB0F66DD2C}" srcId="{7AE13B48-37E2-475C-98AF-D75FB699DFBD}" destId="{2C143C64-96EE-48E0-8957-5BB0B25A6655}" srcOrd="0" destOrd="0" parTransId="{60CD38AE-FF0E-408D-8D51-F58099023489}" sibTransId="{2EA90593-57FB-45D3-A92F-3033FBCBE92D}"/>
    <dgm:cxn modelId="{A884C4D5-0231-423E-9674-F6AD65243CA5}" type="presOf" srcId="{73DEF409-1CAE-4BBD-9B58-501A9DEEB966}" destId="{A4B1D485-2999-419F-A254-B8DAF4E10382}" srcOrd="0" destOrd="4" presId="urn:microsoft.com/office/officeart/2005/8/layout/vList2"/>
    <dgm:cxn modelId="{162D9C05-3060-4F96-A578-9DB7B990D6F6}" type="presOf" srcId="{0BEB88B1-C5D1-4AD9-9CC7-67A4DEBA48A9}" destId="{A4B1D485-2999-419F-A254-B8DAF4E10382}" srcOrd="0" destOrd="5" presId="urn:microsoft.com/office/officeart/2005/8/layout/vList2"/>
    <dgm:cxn modelId="{639F7A56-F002-4E28-A607-1073ABAA52D9}" srcId="{7753DFB2-8E90-421D-A9BF-DAADD20D96A3}" destId="{E4127BF7-A963-46E2-8C46-DCD7FD650392}" srcOrd="0" destOrd="0" parTransId="{E758D524-0CC7-4458-B7CC-7E80F9BAD133}" sibTransId="{9DDF98CD-DE92-4CAE-9463-704C265F7DFB}"/>
    <dgm:cxn modelId="{E3EE8089-DD1A-481A-A676-DB0F277FE97E}" srcId="{2C143C64-96EE-48E0-8957-5BB0B25A6655}" destId="{0BEB88B1-C5D1-4AD9-9CC7-67A4DEBA48A9}" srcOrd="3" destOrd="0" parTransId="{84896B5B-C14F-47DF-B300-1DDC424A73D0}" sibTransId="{0AAFB57C-CF0D-4D0B-96B6-66CD9661FA45}"/>
    <dgm:cxn modelId="{323B4743-8A8A-4028-BBCD-68AD682022B0}" type="presOf" srcId="{F8C43D04-5F1A-4A9A-B206-EB24CC7BF655}" destId="{A4B1D485-2999-419F-A254-B8DAF4E10382}" srcOrd="0" destOrd="3" presId="urn:microsoft.com/office/officeart/2005/8/layout/vList2"/>
    <dgm:cxn modelId="{C287A261-82AE-4CD7-89D2-A3469E68B3F9}" type="presOf" srcId="{7AE13B48-37E2-475C-98AF-D75FB699DFBD}" destId="{C84B0765-29B0-4FCD-8350-3D8552F708B9}" srcOrd="0" destOrd="0" presId="urn:microsoft.com/office/officeart/2005/8/layout/vList2"/>
    <dgm:cxn modelId="{B51DBF8C-0786-4E2D-B36C-ABC70B5E1BF2}" srcId="{7753DFB2-8E90-421D-A9BF-DAADD20D96A3}" destId="{4F878354-F492-4C89-9846-1B92B453D558}" srcOrd="1" destOrd="0" parTransId="{6C33AF06-E2CC-4B5F-AE01-24BEE94F3A7F}" sibTransId="{C7A7470C-CE0D-4C21-92AA-D5E815B61F7E}"/>
    <dgm:cxn modelId="{A17BB141-DEA5-4D94-88B0-34FF5BC99311}" type="presOf" srcId="{4F878354-F492-4C89-9846-1B92B453D558}" destId="{A4B1D485-2999-419F-A254-B8DAF4E10382}" srcOrd="0" destOrd="2" presId="urn:microsoft.com/office/officeart/2005/8/layout/vList2"/>
    <dgm:cxn modelId="{6ED05F1E-D518-4C71-A5FA-646C6103E2BE}" srcId="{2C143C64-96EE-48E0-8957-5BB0B25A6655}" destId="{C36D9F77-F8CD-45A9-A8F0-D0C7599FD270}" srcOrd="4" destOrd="0" parTransId="{472D87C8-06D0-4344-A2FD-11FE4D17ED05}" sibTransId="{E894E04B-5B73-4334-B391-2600400D580A}"/>
    <dgm:cxn modelId="{A81A1644-68A9-4407-8CC6-3B1D23E58DD8}" type="presOf" srcId="{7753DFB2-8E90-421D-A9BF-DAADD20D96A3}" destId="{A4B1D485-2999-419F-A254-B8DAF4E10382}" srcOrd="0" destOrd="0" presId="urn:microsoft.com/office/officeart/2005/8/layout/vList2"/>
    <dgm:cxn modelId="{735B01D4-438F-447B-A958-8C44EC346C15}" type="presOf" srcId="{2C143C64-96EE-48E0-8957-5BB0B25A6655}" destId="{0869EF4D-ACAE-454B-9B73-B6FFCD57548A}" srcOrd="0" destOrd="0" presId="urn:microsoft.com/office/officeart/2005/8/layout/vList2"/>
    <dgm:cxn modelId="{5C9BBF17-8133-4B4A-B9C2-87EAC633404F}" srcId="{2C143C64-96EE-48E0-8957-5BB0B25A6655}" destId="{F8C43D04-5F1A-4A9A-B206-EB24CC7BF655}" srcOrd="1" destOrd="0" parTransId="{4631E459-E4AE-4273-9547-6A12334E0298}" sibTransId="{9EFDF785-FB79-4A86-A744-C4EBD1FB9009}"/>
    <dgm:cxn modelId="{6098C6C7-5D1B-410D-9A19-721D29ED88EA}" type="presParOf" srcId="{C84B0765-29B0-4FCD-8350-3D8552F708B9}" destId="{0869EF4D-ACAE-454B-9B73-B6FFCD57548A}" srcOrd="0" destOrd="0" presId="urn:microsoft.com/office/officeart/2005/8/layout/vList2"/>
    <dgm:cxn modelId="{80D1C4E5-070F-4080-9888-9B6ADFF5CB31}" type="presParOf" srcId="{C84B0765-29B0-4FCD-8350-3D8552F708B9}" destId="{A4B1D485-2999-419F-A254-B8DAF4E10382}"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AE13B48-37E2-475C-98AF-D75FB699DFB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C143C64-96EE-48E0-8957-5BB0B25A6655}">
      <dgm:prSet custT="1"/>
      <dgm:spPr>
        <a:gradFill rotWithShape="0">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gradFill>
      </dgm:spPr>
      <dgm:t>
        <a:bodyPr/>
        <a:lstStyle/>
        <a:p>
          <a:pPr algn="ctr"/>
          <a:r>
            <a:rPr lang="pl-PL" sz="2000" b="1" i="0" baseline="0" dirty="0">
              <a:latin typeface="Calibri" panose="020F0502020204030204" pitchFamily="34" charset="0"/>
              <a:cs typeface="Calibri" panose="020F0502020204030204" pitchFamily="34" charset="0"/>
            </a:rPr>
            <a:t>Moduł medyczny</a:t>
          </a:r>
          <a:endParaRPr lang="en-US" sz="2000" dirty="0">
            <a:latin typeface="Calibri" panose="020F0502020204030204" pitchFamily="34" charset="0"/>
            <a:cs typeface="Calibri" panose="020F0502020204030204" pitchFamily="34" charset="0"/>
          </a:endParaRPr>
        </a:p>
      </dgm:t>
    </dgm:pt>
    <dgm:pt modelId="{60CD38AE-FF0E-408D-8D51-F58099023489}" type="parTrans" cxnId="{E3785B1A-F9EF-4A8C-8E1A-74AB0F66DD2C}">
      <dgm:prSet/>
      <dgm:spPr/>
      <dgm:t>
        <a:bodyPr/>
        <a:lstStyle/>
        <a:p>
          <a:endParaRPr lang="en-US"/>
        </a:p>
      </dgm:t>
    </dgm:pt>
    <dgm:pt modelId="{2EA90593-57FB-45D3-A92F-3033FBCBE92D}" type="sibTrans" cxnId="{E3785B1A-F9EF-4A8C-8E1A-74AB0F66DD2C}">
      <dgm:prSet/>
      <dgm:spPr/>
      <dgm:t>
        <a:bodyPr/>
        <a:lstStyle/>
        <a:p>
          <a:endParaRPr lang="en-US"/>
        </a:p>
      </dgm:t>
    </dgm:pt>
    <dgm:pt modelId="{7753DFB2-8E90-421D-A9BF-DAADD20D96A3}">
      <dgm:prSet custT="1"/>
      <dgm:spPr>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dgm:spPr>
      <dgm:t>
        <a:bodyPr/>
        <a:lstStyle/>
        <a:p>
          <a:r>
            <a:rPr lang="pl-PL" sz="1600" b="1" baseline="0" dirty="0">
              <a:solidFill>
                <a:schemeClr val="bg1"/>
              </a:solidFill>
              <a:latin typeface="Calibri" panose="020F0502020204030204" pitchFamily="34" charset="0"/>
            </a:rPr>
            <a:t>opieka lekarza - specjalisty rehabilitacji ciągła w ramach pracy gabinetu lekarskiego w ORK – przez cały pobyt Uczestnika;</a:t>
          </a:r>
          <a:endParaRPr lang="en-US" sz="1600" b="1" baseline="0" dirty="0">
            <a:solidFill>
              <a:schemeClr val="bg1"/>
            </a:solidFill>
            <a:latin typeface="Calibri" panose="020F0502020204030204" pitchFamily="34" charset="0"/>
            <a:cs typeface="Calibri" panose="020F0502020204030204" pitchFamily="34" charset="0"/>
          </a:endParaRPr>
        </a:p>
      </dgm:t>
    </dgm:pt>
    <dgm:pt modelId="{57C174ED-A863-4565-92E4-47C784F5DE03}" type="parTrans" cxnId="{BCFD36F8-BFA2-4028-8183-ECEB56A9C99B}">
      <dgm:prSet/>
      <dgm:spPr/>
      <dgm:t>
        <a:bodyPr/>
        <a:lstStyle/>
        <a:p>
          <a:endParaRPr lang="en-US"/>
        </a:p>
      </dgm:t>
    </dgm:pt>
    <dgm:pt modelId="{7861128F-831E-4CCB-8A9A-1565885C855E}" type="sibTrans" cxnId="{BCFD36F8-BFA2-4028-8183-ECEB56A9C99B}">
      <dgm:prSet/>
      <dgm:spPr/>
      <dgm:t>
        <a:bodyPr/>
        <a:lstStyle/>
        <a:p>
          <a:endParaRPr lang="en-US"/>
        </a:p>
      </dgm:t>
    </dgm:pt>
    <dgm:pt modelId="{53C8F028-A820-4D29-8BF3-5A11CA1F3E6C}">
      <dgm:prSet custT="1"/>
      <dgm:spPr>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dgm:spPr>
      <dgm:t>
        <a:bodyPr/>
        <a:lstStyle/>
        <a:p>
          <a:r>
            <a:rPr lang="pl-PL" sz="1600" b="1" baseline="0" dirty="0">
              <a:solidFill>
                <a:schemeClr val="bg1"/>
              </a:solidFill>
              <a:latin typeface="Calibri" panose="020F0502020204030204" pitchFamily="34" charset="0"/>
            </a:rPr>
            <a:t>edukacja prozdrowotna,</a:t>
          </a:r>
        </a:p>
      </dgm:t>
    </dgm:pt>
    <dgm:pt modelId="{E023A3A0-CD8D-4214-A1BC-720059B308B6}" type="parTrans" cxnId="{054AC1DD-CEB6-46BE-B752-6D7D6CDA3083}">
      <dgm:prSet/>
      <dgm:spPr/>
      <dgm:t>
        <a:bodyPr/>
        <a:lstStyle/>
        <a:p>
          <a:endParaRPr lang="pl-PL"/>
        </a:p>
      </dgm:t>
    </dgm:pt>
    <dgm:pt modelId="{26146BBD-E0CF-40CE-8D38-64E7E382918F}" type="sibTrans" cxnId="{054AC1DD-CEB6-46BE-B752-6D7D6CDA3083}">
      <dgm:prSet/>
      <dgm:spPr/>
      <dgm:t>
        <a:bodyPr/>
        <a:lstStyle/>
        <a:p>
          <a:endParaRPr lang="pl-PL"/>
        </a:p>
      </dgm:t>
    </dgm:pt>
    <dgm:pt modelId="{9239D55F-AFCC-42EF-B2B3-2961C27AFCA6}">
      <dgm:prSet custT="1"/>
      <dgm:spPr>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dgm:spPr>
      <dgm:t>
        <a:bodyPr/>
        <a:lstStyle/>
        <a:p>
          <a:r>
            <a:rPr lang="pl-PL" sz="1600" b="1" baseline="0" dirty="0">
              <a:solidFill>
                <a:schemeClr val="bg1"/>
              </a:solidFill>
              <a:latin typeface="Calibri" panose="020F0502020204030204" pitchFamily="34" charset="0"/>
            </a:rPr>
            <a:t>rehabilitacja zajęcia indywidualne,</a:t>
          </a:r>
        </a:p>
      </dgm:t>
    </dgm:pt>
    <dgm:pt modelId="{1B137364-F011-4458-BEEB-CE04F58E2151}" type="parTrans" cxnId="{08A1E721-B449-41F5-94D8-221AAD8688BF}">
      <dgm:prSet/>
      <dgm:spPr/>
      <dgm:t>
        <a:bodyPr/>
        <a:lstStyle/>
        <a:p>
          <a:endParaRPr lang="pl-PL"/>
        </a:p>
      </dgm:t>
    </dgm:pt>
    <dgm:pt modelId="{588D899D-2203-4571-986A-6887FAB7F081}" type="sibTrans" cxnId="{08A1E721-B449-41F5-94D8-221AAD8688BF}">
      <dgm:prSet/>
      <dgm:spPr/>
      <dgm:t>
        <a:bodyPr/>
        <a:lstStyle/>
        <a:p>
          <a:endParaRPr lang="pl-PL"/>
        </a:p>
      </dgm:t>
    </dgm:pt>
    <dgm:pt modelId="{9312021F-5F7D-4A37-94F7-6CD692137817}">
      <dgm:prSet custT="1"/>
      <dgm:spPr>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dgm:spPr>
      <dgm:t>
        <a:bodyPr/>
        <a:lstStyle/>
        <a:p>
          <a:r>
            <a:rPr lang="pl-PL" sz="1600" b="1" baseline="0" dirty="0">
              <a:solidFill>
                <a:schemeClr val="bg1"/>
              </a:solidFill>
              <a:latin typeface="Calibri" panose="020F0502020204030204" pitchFamily="34" charset="0"/>
            </a:rPr>
            <a:t>rehabilitacja zajęcia grupowe.</a:t>
          </a:r>
        </a:p>
      </dgm:t>
    </dgm:pt>
    <dgm:pt modelId="{4DE24BB9-58AF-4861-9CA3-20148E02F563}" type="parTrans" cxnId="{B7E658C2-103A-4A47-85C9-DDB720AE9C26}">
      <dgm:prSet/>
      <dgm:spPr/>
      <dgm:t>
        <a:bodyPr/>
        <a:lstStyle/>
        <a:p>
          <a:endParaRPr lang="pl-PL"/>
        </a:p>
      </dgm:t>
    </dgm:pt>
    <dgm:pt modelId="{D82C80BC-9F23-4447-B1EC-ED52E86177D6}" type="sibTrans" cxnId="{B7E658C2-103A-4A47-85C9-DDB720AE9C26}">
      <dgm:prSet/>
      <dgm:spPr/>
      <dgm:t>
        <a:bodyPr/>
        <a:lstStyle/>
        <a:p>
          <a:endParaRPr lang="pl-PL"/>
        </a:p>
      </dgm:t>
    </dgm:pt>
    <dgm:pt modelId="{C84B0765-29B0-4FCD-8350-3D8552F708B9}" type="pres">
      <dgm:prSet presAssocID="{7AE13B48-37E2-475C-98AF-D75FB699DFBD}" presName="linear" presStyleCnt="0">
        <dgm:presLayoutVars>
          <dgm:animLvl val="lvl"/>
          <dgm:resizeHandles val="exact"/>
        </dgm:presLayoutVars>
      </dgm:prSet>
      <dgm:spPr/>
      <dgm:t>
        <a:bodyPr/>
        <a:lstStyle/>
        <a:p>
          <a:endParaRPr lang="pl-PL"/>
        </a:p>
      </dgm:t>
    </dgm:pt>
    <dgm:pt modelId="{0869EF4D-ACAE-454B-9B73-B6FFCD57548A}" type="pres">
      <dgm:prSet presAssocID="{2C143C64-96EE-48E0-8957-5BB0B25A6655}" presName="parentText" presStyleLbl="node1" presStyleIdx="0" presStyleCnt="1" custScaleY="64564" custLinFactNeighborX="-187" custLinFactNeighborY="-16575">
        <dgm:presLayoutVars>
          <dgm:chMax val="0"/>
          <dgm:bulletEnabled val="1"/>
        </dgm:presLayoutVars>
      </dgm:prSet>
      <dgm:spPr/>
      <dgm:t>
        <a:bodyPr/>
        <a:lstStyle/>
        <a:p>
          <a:endParaRPr lang="pl-PL"/>
        </a:p>
      </dgm:t>
    </dgm:pt>
    <dgm:pt modelId="{A4B1D485-2999-419F-A254-B8DAF4E10382}" type="pres">
      <dgm:prSet presAssocID="{2C143C64-96EE-48E0-8957-5BB0B25A6655}" presName="childText" presStyleLbl="revTx" presStyleIdx="0" presStyleCnt="1" custScaleX="98354" custScaleY="156755" custLinFactNeighborY="6044">
        <dgm:presLayoutVars>
          <dgm:bulletEnabled val="1"/>
        </dgm:presLayoutVars>
      </dgm:prSet>
      <dgm:spPr/>
      <dgm:t>
        <a:bodyPr/>
        <a:lstStyle/>
        <a:p>
          <a:endParaRPr lang="pl-PL"/>
        </a:p>
      </dgm:t>
    </dgm:pt>
  </dgm:ptLst>
  <dgm:cxnLst>
    <dgm:cxn modelId="{B7E658C2-103A-4A47-85C9-DDB720AE9C26}" srcId="{2C143C64-96EE-48E0-8957-5BB0B25A6655}" destId="{9312021F-5F7D-4A37-94F7-6CD692137817}" srcOrd="3" destOrd="0" parTransId="{4DE24BB9-58AF-4861-9CA3-20148E02F563}" sibTransId="{D82C80BC-9F23-4447-B1EC-ED52E86177D6}"/>
    <dgm:cxn modelId="{BCFD36F8-BFA2-4028-8183-ECEB56A9C99B}" srcId="{2C143C64-96EE-48E0-8957-5BB0B25A6655}" destId="{7753DFB2-8E90-421D-A9BF-DAADD20D96A3}" srcOrd="0" destOrd="0" parTransId="{57C174ED-A863-4565-92E4-47C784F5DE03}" sibTransId="{7861128F-831E-4CCB-8A9A-1565885C855E}"/>
    <dgm:cxn modelId="{E3785B1A-F9EF-4A8C-8E1A-74AB0F66DD2C}" srcId="{7AE13B48-37E2-475C-98AF-D75FB699DFBD}" destId="{2C143C64-96EE-48E0-8957-5BB0B25A6655}" srcOrd="0" destOrd="0" parTransId="{60CD38AE-FF0E-408D-8D51-F58099023489}" sibTransId="{2EA90593-57FB-45D3-A92F-3033FBCBE92D}"/>
    <dgm:cxn modelId="{2F848E2E-87CD-45AD-91BC-A6D70F32E3F8}" type="presOf" srcId="{53C8F028-A820-4D29-8BF3-5A11CA1F3E6C}" destId="{A4B1D485-2999-419F-A254-B8DAF4E10382}" srcOrd="0" destOrd="1" presId="urn:microsoft.com/office/officeart/2005/8/layout/vList2"/>
    <dgm:cxn modelId="{C287A261-82AE-4CD7-89D2-A3469E68B3F9}" type="presOf" srcId="{7AE13B48-37E2-475C-98AF-D75FB699DFBD}" destId="{C84B0765-29B0-4FCD-8350-3D8552F708B9}" srcOrd="0" destOrd="0" presId="urn:microsoft.com/office/officeart/2005/8/layout/vList2"/>
    <dgm:cxn modelId="{D1BE8942-4EC4-4085-9617-C9A25A47C842}" type="presOf" srcId="{9312021F-5F7D-4A37-94F7-6CD692137817}" destId="{A4B1D485-2999-419F-A254-B8DAF4E10382}" srcOrd="0" destOrd="3" presId="urn:microsoft.com/office/officeart/2005/8/layout/vList2"/>
    <dgm:cxn modelId="{3386CAC3-9922-4EFD-9A1F-17BDF03A7139}" type="presOf" srcId="{9239D55F-AFCC-42EF-B2B3-2961C27AFCA6}" destId="{A4B1D485-2999-419F-A254-B8DAF4E10382}" srcOrd="0" destOrd="2" presId="urn:microsoft.com/office/officeart/2005/8/layout/vList2"/>
    <dgm:cxn modelId="{054AC1DD-CEB6-46BE-B752-6D7D6CDA3083}" srcId="{2C143C64-96EE-48E0-8957-5BB0B25A6655}" destId="{53C8F028-A820-4D29-8BF3-5A11CA1F3E6C}" srcOrd="1" destOrd="0" parTransId="{E023A3A0-CD8D-4214-A1BC-720059B308B6}" sibTransId="{26146BBD-E0CF-40CE-8D38-64E7E382918F}"/>
    <dgm:cxn modelId="{08A1E721-B449-41F5-94D8-221AAD8688BF}" srcId="{2C143C64-96EE-48E0-8957-5BB0B25A6655}" destId="{9239D55F-AFCC-42EF-B2B3-2961C27AFCA6}" srcOrd="2" destOrd="0" parTransId="{1B137364-F011-4458-BEEB-CE04F58E2151}" sibTransId="{588D899D-2203-4571-986A-6887FAB7F081}"/>
    <dgm:cxn modelId="{A81A1644-68A9-4407-8CC6-3B1D23E58DD8}" type="presOf" srcId="{7753DFB2-8E90-421D-A9BF-DAADD20D96A3}" destId="{A4B1D485-2999-419F-A254-B8DAF4E10382}" srcOrd="0" destOrd="0" presId="urn:microsoft.com/office/officeart/2005/8/layout/vList2"/>
    <dgm:cxn modelId="{735B01D4-438F-447B-A958-8C44EC346C15}" type="presOf" srcId="{2C143C64-96EE-48E0-8957-5BB0B25A6655}" destId="{0869EF4D-ACAE-454B-9B73-B6FFCD57548A}" srcOrd="0" destOrd="0" presId="urn:microsoft.com/office/officeart/2005/8/layout/vList2"/>
    <dgm:cxn modelId="{6098C6C7-5D1B-410D-9A19-721D29ED88EA}" type="presParOf" srcId="{C84B0765-29B0-4FCD-8350-3D8552F708B9}" destId="{0869EF4D-ACAE-454B-9B73-B6FFCD57548A}" srcOrd="0" destOrd="0" presId="urn:microsoft.com/office/officeart/2005/8/layout/vList2"/>
    <dgm:cxn modelId="{80D1C4E5-070F-4080-9888-9B6ADFF5CB31}" type="presParOf" srcId="{C84B0765-29B0-4FCD-8350-3D8552F708B9}" destId="{A4B1D485-2999-419F-A254-B8DAF4E10382}" srcOrd="1"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AE13B48-37E2-475C-98AF-D75FB699DFB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C143C64-96EE-48E0-8957-5BB0B25A6655}">
      <dgm:prSet custT="1"/>
      <dgm:spPr>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dgm:spPr>
      <dgm:t>
        <a:bodyPr/>
        <a:lstStyle/>
        <a:p>
          <a:pPr algn="ctr">
            <a:lnSpc>
              <a:spcPct val="100000"/>
            </a:lnSpc>
            <a:spcAft>
              <a:spcPts val="0"/>
            </a:spcAft>
          </a:pPr>
          <a:r>
            <a:rPr lang="pl-PL" sz="2000" b="1" i="0" baseline="0" dirty="0">
              <a:latin typeface="Calibri" panose="020F0502020204030204" pitchFamily="34" charset="0"/>
              <a:cs typeface="Calibri" panose="020F0502020204030204" pitchFamily="34" charset="0"/>
            </a:rPr>
            <a:t>Moduł psychospołeczny</a:t>
          </a:r>
          <a:endParaRPr lang="en-US" sz="2000" dirty="0">
            <a:latin typeface="Calibri" panose="020F0502020204030204" pitchFamily="34" charset="0"/>
            <a:cs typeface="Calibri" panose="020F0502020204030204" pitchFamily="34" charset="0"/>
          </a:endParaRPr>
        </a:p>
      </dgm:t>
    </dgm:pt>
    <dgm:pt modelId="{60CD38AE-FF0E-408D-8D51-F58099023489}" type="parTrans" cxnId="{E3785B1A-F9EF-4A8C-8E1A-74AB0F66DD2C}">
      <dgm:prSet/>
      <dgm:spPr/>
      <dgm:t>
        <a:bodyPr/>
        <a:lstStyle/>
        <a:p>
          <a:endParaRPr lang="en-US"/>
        </a:p>
      </dgm:t>
    </dgm:pt>
    <dgm:pt modelId="{2EA90593-57FB-45D3-A92F-3033FBCBE92D}" type="sibTrans" cxnId="{E3785B1A-F9EF-4A8C-8E1A-74AB0F66DD2C}">
      <dgm:prSet/>
      <dgm:spPr/>
      <dgm:t>
        <a:bodyPr/>
        <a:lstStyle/>
        <a:p>
          <a:endParaRPr lang="en-US"/>
        </a:p>
      </dgm:t>
    </dgm:pt>
    <dgm:pt modelId="{7753DFB2-8E90-421D-A9BF-DAADD20D96A3}">
      <dgm:prSet custT="1"/>
      <dgm:sp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dgm:spPr>
      <dgm:t>
        <a:bodyPr/>
        <a:lstStyle/>
        <a:p>
          <a:pPr algn="l"/>
          <a:r>
            <a:rPr lang="pl-PL" sz="1600" b="1" i="0" baseline="0" dirty="0">
              <a:solidFill>
                <a:schemeClr val="bg1"/>
              </a:solidFill>
              <a:latin typeface="Calibri" panose="020F0502020204030204" pitchFamily="34" charset="0"/>
              <a:cs typeface="Calibri" panose="020F0502020204030204" pitchFamily="34" charset="0"/>
            </a:rPr>
            <a:t>spotkania indywidualne</a:t>
          </a:r>
          <a:endParaRPr lang="en-US" sz="1600" dirty="0">
            <a:solidFill>
              <a:schemeClr val="bg1"/>
            </a:solidFill>
            <a:latin typeface="Calibri" panose="020F0502020204030204" pitchFamily="34" charset="0"/>
            <a:cs typeface="Calibri" panose="020F0502020204030204" pitchFamily="34" charset="0"/>
          </a:endParaRPr>
        </a:p>
      </dgm:t>
    </dgm:pt>
    <dgm:pt modelId="{57C174ED-A863-4565-92E4-47C784F5DE03}" type="parTrans" cxnId="{BCFD36F8-BFA2-4028-8183-ECEB56A9C99B}">
      <dgm:prSet/>
      <dgm:spPr/>
      <dgm:t>
        <a:bodyPr/>
        <a:lstStyle/>
        <a:p>
          <a:endParaRPr lang="en-US"/>
        </a:p>
      </dgm:t>
    </dgm:pt>
    <dgm:pt modelId="{7861128F-831E-4CCB-8A9A-1565885C855E}" type="sibTrans" cxnId="{BCFD36F8-BFA2-4028-8183-ECEB56A9C99B}">
      <dgm:prSet/>
      <dgm:spPr/>
      <dgm:t>
        <a:bodyPr/>
        <a:lstStyle/>
        <a:p>
          <a:endParaRPr lang="en-US"/>
        </a:p>
      </dgm:t>
    </dgm:pt>
    <dgm:pt modelId="{F8C43D04-5F1A-4A9A-B206-EB24CC7BF655}">
      <dgm:prSet custT="1"/>
      <dgm:sp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dgm:spPr>
      <dgm:t>
        <a:bodyPr/>
        <a:lstStyle/>
        <a:p>
          <a:pPr algn="l"/>
          <a:r>
            <a:rPr lang="pl-PL" sz="1600" b="1" i="0" baseline="0" dirty="0">
              <a:solidFill>
                <a:schemeClr val="bg1"/>
              </a:solidFill>
              <a:latin typeface="Calibri" panose="020F0502020204030204" pitchFamily="34" charset="0"/>
              <a:cs typeface="Calibri" panose="020F0502020204030204" pitchFamily="34" charset="0"/>
            </a:rPr>
            <a:t>warsztaty z członkami rodzin/bliskimi</a:t>
          </a:r>
          <a:endParaRPr lang="en-US" sz="1600" dirty="0">
            <a:solidFill>
              <a:schemeClr val="bg1"/>
            </a:solidFill>
            <a:latin typeface="Calibri" panose="020F0502020204030204" pitchFamily="34" charset="0"/>
            <a:cs typeface="Calibri" panose="020F0502020204030204" pitchFamily="34" charset="0"/>
          </a:endParaRPr>
        </a:p>
      </dgm:t>
    </dgm:pt>
    <dgm:pt modelId="{4631E459-E4AE-4273-9547-6A12334E0298}" type="parTrans" cxnId="{5C9BBF17-8133-4B4A-B9C2-87EAC633404F}">
      <dgm:prSet/>
      <dgm:spPr/>
      <dgm:t>
        <a:bodyPr/>
        <a:lstStyle/>
        <a:p>
          <a:endParaRPr lang="en-US"/>
        </a:p>
      </dgm:t>
    </dgm:pt>
    <dgm:pt modelId="{9EFDF785-FB79-4A86-A744-C4EBD1FB9009}" type="sibTrans" cxnId="{5C9BBF17-8133-4B4A-B9C2-87EAC633404F}">
      <dgm:prSet/>
      <dgm:spPr/>
      <dgm:t>
        <a:bodyPr/>
        <a:lstStyle/>
        <a:p>
          <a:endParaRPr lang="en-US"/>
        </a:p>
      </dgm:t>
    </dgm:pt>
    <dgm:pt modelId="{0BAFE53E-C597-4BB5-9560-049334D3A5CB}">
      <dgm:prSet custT="1"/>
      <dgm:sp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dgm:spPr>
      <dgm:t>
        <a:bodyPr/>
        <a:lstStyle/>
        <a:p>
          <a:pPr algn="l"/>
          <a:r>
            <a:rPr lang="pl-PL" sz="1600" b="1" dirty="0">
              <a:solidFill>
                <a:schemeClr val="bg1"/>
              </a:solidFill>
              <a:latin typeface="Calibri" panose="020F0502020204030204" pitchFamily="34" charset="0"/>
              <a:cs typeface="Calibri" panose="020F0502020204030204" pitchFamily="34" charset="0"/>
            </a:rPr>
            <a:t>warsztaty </a:t>
          </a:r>
          <a:r>
            <a:rPr lang="pl-PL" sz="1600" b="1" dirty="0" err="1">
              <a:solidFill>
                <a:schemeClr val="bg1"/>
              </a:solidFill>
              <a:latin typeface="Calibri" panose="020F0502020204030204" pitchFamily="34" charset="0"/>
              <a:cs typeface="Calibri" panose="020F0502020204030204" pitchFamily="34" charset="0"/>
            </a:rPr>
            <a:t>psychoedukacyjne</a:t>
          </a:r>
          <a:endParaRPr lang="en-US" sz="1600" b="1" dirty="0">
            <a:solidFill>
              <a:schemeClr val="bg1"/>
            </a:solidFill>
            <a:latin typeface="Calibri" panose="020F0502020204030204" pitchFamily="34" charset="0"/>
            <a:cs typeface="Calibri" panose="020F0502020204030204" pitchFamily="34" charset="0"/>
          </a:endParaRPr>
        </a:p>
      </dgm:t>
    </dgm:pt>
    <dgm:pt modelId="{74035219-A5D6-4FA5-B2BE-D7B206F956DD}" type="parTrans" cxnId="{E0178938-34B4-4ADE-A4E3-FC07D056FB87}">
      <dgm:prSet/>
      <dgm:spPr/>
      <dgm:t>
        <a:bodyPr/>
        <a:lstStyle/>
        <a:p>
          <a:endParaRPr lang="pl-PL"/>
        </a:p>
      </dgm:t>
    </dgm:pt>
    <dgm:pt modelId="{77546FFB-63D1-4828-91F2-FB7FDD7BA3BB}" type="sibTrans" cxnId="{E0178938-34B4-4ADE-A4E3-FC07D056FB87}">
      <dgm:prSet/>
      <dgm:spPr/>
      <dgm:t>
        <a:bodyPr/>
        <a:lstStyle/>
        <a:p>
          <a:endParaRPr lang="pl-PL"/>
        </a:p>
      </dgm:t>
    </dgm:pt>
    <dgm:pt modelId="{2D7120CE-F7CC-4A08-9C6D-C8D398818FE4}">
      <dgm:prSet custT="1"/>
      <dgm:sp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dgm:spPr>
      <dgm:t>
        <a:bodyPr/>
        <a:lstStyle/>
        <a:p>
          <a:pPr algn="l"/>
          <a:r>
            <a:rPr lang="pl-PL" sz="1600" b="1" i="0" baseline="0" dirty="0">
              <a:solidFill>
                <a:schemeClr val="bg1"/>
              </a:solidFill>
              <a:latin typeface="Calibri" panose="020F0502020204030204" pitchFamily="34" charset="0"/>
              <a:cs typeface="Calibri" panose="020F0502020204030204" pitchFamily="34" charset="0"/>
            </a:rPr>
            <a:t>spotkania z pracodawcami </a:t>
          </a:r>
          <a:endParaRPr lang="en-US" sz="1600" dirty="0">
            <a:solidFill>
              <a:schemeClr val="bg1"/>
            </a:solidFill>
            <a:latin typeface="Calibri" panose="020F0502020204030204" pitchFamily="34" charset="0"/>
            <a:cs typeface="Calibri" panose="020F0502020204030204" pitchFamily="34" charset="0"/>
          </a:endParaRPr>
        </a:p>
      </dgm:t>
    </dgm:pt>
    <dgm:pt modelId="{E9BD5569-C7B6-4A8E-9657-CB68433C9E8B}" type="parTrans" cxnId="{3C6690AD-5CE1-4B5D-B167-DA03F053D97E}">
      <dgm:prSet/>
      <dgm:spPr/>
      <dgm:t>
        <a:bodyPr/>
        <a:lstStyle/>
        <a:p>
          <a:endParaRPr lang="pl-PL"/>
        </a:p>
      </dgm:t>
    </dgm:pt>
    <dgm:pt modelId="{E2D8A576-0B42-4771-9AB6-E15BDAB6CDC3}" type="sibTrans" cxnId="{3C6690AD-5CE1-4B5D-B167-DA03F053D97E}">
      <dgm:prSet/>
      <dgm:spPr/>
      <dgm:t>
        <a:bodyPr/>
        <a:lstStyle/>
        <a:p>
          <a:endParaRPr lang="pl-PL"/>
        </a:p>
      </dgm:t>
    </dgm:pt>
    <dgm:pt modelId="{7BC33B50-1BD5-4FA8-9BEB-5A2D0980A45B}">
      <dgm:prSet custT="1"/>
      <dgm:sp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dgm:spPr>
      <dgm:t>
        <a:bodyPr/>
        <a:lstStyle/>
        <a:p>
          <a:pPr algn="l"/>
          <a:r>
            <a:rPr lang="pl-PL" sz="1600" b="1" dirty="0">
              <a:solidFill>
                <a:schemeClr val="bg1"/>
              </a:solidFill>
              <a:latin typeface="Calibri" panose="020F0502020204030204" pitchFamily="34" charset="0"/>
              <a:cs typeface="Calibri" panose="020F0502020204030204" pitchFamily="34" charset="0"/>
            </a:rPr>
            <a:t>działania integracyjne dla uczestników </a:t>
          </a:r>
          <a:endParaRPr lang="en-US" sz="1600" b="1" dirty="0">
            <a:solidFill>
              <a:schemeClr val="bg1"/>
            </a:solidFill>
            <a:latin typeface="Calibri" panose="020F0502020204030204" pitchFamily="34" charset="0"/>
            <a:cs typeface="Calibri" panose="020F0502020204030204" pitchFamily="34" charset="0"/>
          </a:endParaRPr>
        </a:p>
      </dgm:t>
    </dgm:pt>
    <dgm:pt modelId="{AC4BDAD0-91BC-4B79-94E5-6463A49169F1}" type="parTrans" cxnId="{249621CD-B698-47F0-BFEC-C45AD8F9AC76}">
      <dgm:prSet/>
      <dgm:spPr/>
      <dgm:t>
        <a:bodyPr/>
        <a:lstStyle/>
        <a:p>
          <a:endParaRPr lang="pl-PL"/>
        </a:p>
      </dgm:t>
    </dgm:pt>
    <dgm:pt modelId="{4544F392-D6AC-4ECB-BBC7-D7DCC602F17C}" type="sibTrans" cxnId="{249621CD-B698-47F0-BFEC-C45AD8F9AC76}">
      <dgm:prSet/>
      <dgm:spPr/>
      <dgm:t>
        <a:bodyPr/>
        <a:lstStyle/>
        <a:p>
          <a:endParaRPr lang="pl-PL"/>
        </a:p>
      </dgm:t>
    </dgm:pt>
    <dgm:pt modelId="{C84B0765-29B0-4FCD-8350-3D8552F708B9}" type="pres">
      <dgm:prSet presAssocID="{7AE13B48-37E2-475C-98AF-D75FB699DFBD}" presName="linear" presStyleCnt="0">
        <dgm:presLayoutVars>
          <dgm:animLvl val="lvl"/>
          <dgm:resizeHandles val="exact"/>
        </dgm:presLayoutVars>
      </dgm:prSet>
      <dgm:spPr/>
      <dgm:t>
        <a:bodyPr/>
        <a:lstStyle/>
        <a:p>
          <a:endParaRPr lang="pl-PL"/>
        </a:p>
      </dgm:t>
    </dgm:pt>
    <dgm:pt modelId="{0869EF4D-ACAE-454B-9B73-B6FFCD57548A}" type="pres">
      <dgm:prSet presAssocID="{2C143C64-96EE-48E0-8957-5BB0B25A6655}" presName="parentText" presStyleLbl="node1" presStyleIdx="0" presStyleCnt="1" custScaleY="59416" custLinFactNeighborY="19275">
        <dgm:presLayoutVars>
          <dgm:chMax val="0"/>
          <dgm:bulletEnabled val="1"/>
        </dgm:presLayoutVars>
      </dgm:prSet>
      <dgm:spPr/>
      <dgm:t>
        <a:bodyPr/>
        <a:lstStyle/>
        <a:p>
          <a:endParaRPr lang="pl-PL"/>
        </a:p>
      </dgm:t>
    </dgm:pt>
    <dgm:pt modelId="{A4B1D485-2999-419F-A254-B8DAF4E10382}" type="pres">
      <dgm:prSet presAssocID="{2C143C64-96EE-48E0-8957-5BB0B25A6655}" presName="childText" presStyleLbl="revTx" presStyleIdx="0" presStyleCnt="1" custScaleY="202503" custLinFactNeighborX="5105" custLinFactNeighborY="35226">
        <dgm:presLayoutVars>
          <dgm:bulletEnabled val="1"/>
        </dgm:presLayoutVars>
      </dgm:prSet>
      <dgm:spPr/>
      <dgm:t>
        <a:bodyPr/>
        <a:lstStyle/>
        <a:p>
          <a:endParaRPr lang="pl-PL"/>
        </a:p>
      </dgm:t>
    </dgm:pt>
  </dgm:ptLst>
  <dgm:cxnLst>
    <dgm:cxn modelId="{BCFD36F8-BFA2-4028-8183-ECEB56A9C99B}" srcId="{2C143C64-96EE-48E0-8957-5BB0B25A6655}" destId="{7753DFB2-8E90-421D-A9BF-DAADD20D96A3}" srcOrd="0" destOrd="0" parTransId="{57C174ED-A863-4565-92E4-47C784F5DE03}" sibTransId="{7861128F-831E-4CCB-8A9A-1565885C855E}"/>
    <dgm:cxn modelId="{E3785B1A-F9EF-4A8C-8E1A-74AB0F66DD2C}" srcId="{7AE13B48-37E2-475C-98AF-D75FB699DFBD}" destId="{2C143C64-96EE-48E0-8957-5BB0B25A6655}" srcOrd="0" destOrd="0" parTransId="{60CD38AE-FF0E-408D-8D51-F58099023489}" sibTransId="{2EA90593-57FB-45D3-A92F-3033FBCBE92D}"/>
    <dgm:cxn modelId="{F27A9383-17C3-41F1-8ECF-5B4500D6E5E9}" type="presOf" srcId="{7BC33B50-1BD5-4FA8-9BEB-5A2D0980A45B}" destId="{A4B1D485-2999-419F-A254-B8DAF4E10382}" srcOrd="0" destOrd="4" presId="urn:microsoft.com/office/officeart/2005/8/layout/vList2"/>
    <dgm:cxn modelId="{703C73B5-A53D-48F8-A48D-151825B02A4D}" type="presOf" srcId="{2D7120CE-F7CC-4A08-9C6D-C8D398818FE4}" destId="{A4B1D485-2999-419F-A254-B8DAF4E10382}" srcOrd="0" destOrd="3" presId="urn:microsoft.com/office/officeart/2005/8/layout/vList2"/>
    <dgm:cxn modelId="{323B4743-8A8A-4028-BBCD-68AD682022B0}" type="presOf" srcId="{F8C43D04-5F1A-4A9A-B206-EB24CC7BF655}" destId="{A4B1D485-2999-419F-A254-B8DAF4E10382}" srcOrd="0" destOrd="2" presId="urn:microsoft.com/office/officeart/2005/8/layout/vList2"/>
    <dgm:cxn modelId="{AB3CC070-5FB7-4EB1-80E8-854C6EF8357D}" type="presOf" srcId="{0BAFE53E-C597-4BB5-9560-049334D3A5CB}" destId="{A4B1D485-2999-419F-A254-B8DAF4E10382}" srcOrd="0" destOrd="1" presId="urn:microsoft.com/office/officeart/2005/8/layout/vList2"/>
    <dgm:cxn modelId="{3C6690AD-5CE1-4B5D-B167-DA03F053D97E}" srcId="{2C143C64-96EE-48E0-8957-5BB0B25A6655}" destId="{2D7120CE-F7CC-4A08-9C6D-C8D398818FE4}" srcOrd="3" destOrd="0" parTransId="{E9BD5569-C7B6-4A8E-9657-CB68433C9E8B}" sibTransId="{E2D8A576-0B42-4771-9AB6-E15BDAB6CDC3}"/>
    <dgm:cxn modelId="{249621CD-B698-47F0-BFEC-C45AD8F9AC76}" srcId="{2C143C64-96EE-48E0-8957-5BB0B25A6655}" destId="{7BC33B50-1BD5-4FA8-9BEB-5A2D0980A45B}" srcOrd="4" destOrd="0" parTransId="{AC4BDAD0-91BC-4B79-94E5-6463A49169F1}" sibTransId="{4544F392-D6AC-4ECB-BBC7-D7DCC602F17C}"/>
    <dgm:cxn modelId="{C287A261-82AE-4CD7-89D2-A3469E68B3F9}" type="presOf" srcId="{7AE13B48-37E2-475C-98AF-D75FB699DFBD}" destId="{C84B0765-29B0-4FCD-8350-3D8552F708B9}" srcOrd="0" destOrd="0" presId="urn:microsoft.com/office/officeart/2005/8/layout/vList2"/>
    <dgm:cxn modelId="{E0178938-34B4-4ADE-A4E3-FC07D056FB87}" srcId="{2C143C64-96EE-48E0-8957-5BB0B25A6655}" destId="{0BAFE53E-C597-4BB5-9560-049334D3A5CB}" srcOrd="1" destOrd="0" parTransId="{74035219-A5D6-4FA5-B2BE-D7B206F956DD}" sibTransId="{77546FFB-63D1-4828-91F2-FB7FDD7BA3BB}"/>
    <dgm:cxn modelId="{A81A1644-68A9-4407-8CC6-3B1D23E58DD8}" type="presOf" srcId="{7753DFB2-8E90-421D-A9BF-DAADD20D96A3}" destId="{A4B1D485-2999-419F-A254-B8DAF4E10382}" srcOrd="0" destOrd="0" presId="urn:microsoft.com/office/officeart/2005/8/layout/vList2"/>
    <dgm:cxn modelId="{735B01D4-438F-447B-A958-8C44EC346C15}" type="presOf" srcId="{2C143C64-96EE-48E0-8957-5BB0B25A6655}" destId="{0869EF4D-ACAE-454B-9B73-B6FFCD57548A}" srcOrd="0" destOrd="0" presId="urn:microsoft.com/office/officeart/2005/8/layout/vList2"/>
    <dgm:cxn modelId="{5C9BBF17-8133-4B4A-B9C2-87EAC633404F}" srcId="{2C143C64-96EE-48E0-8957-5BB0B25A6655}" destId="{F8C43D04-5F1A-4A9A-B206-EB24CC7BF655}" srcOrd="2" destOrd="0" parTransId="{4631E459-E4AE-4273-9547-6A12334E0298}" sibTransId="{9EFDF785-FB79-4A86-A744-C4EBD1FB9009}"/>
    <dgm:cxn modelId="{6098C6C7-5D1B-410D-9A19-721D29ED88EA}" type="presParOf" srcId="{C84B0765-29B0-4FCD-8350-3D8552F708B9}" destId="{0869EF4D-ACAE-454B-9B73-B6FFCD57548A}" srcOrd="0" destOrd="0" presId="urn:microsoft.com/office/officeart/2005/8/layout/vList2"/>
    <dgm:cxn modelId="{80D1C4E5-070F-4080-9888-9B6ADFF5CB31}" type="presParOf" srcId="{C84B0765-29B0-4FCD-8350-3D8552F708B9}" destId="{A4B1D485-2999-419F-A254-B8DAF4E10382}" srcOrd="1" destOrd="0" presId="urn:microsoft.com/office/officeart/2005/8/layout/vList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A3E3F7-40B4-41DE-A16F-1325326DF77B}">
      <dsp:nvSpPr>
        <dsp:cNvPr id="0" name=""/>
        <dsp:cNvSpPr/>
      </dsp:nvSpPr>
      <dsp:spPr>
        <a:xfrm flipV="1">
          <a:off x="10363" y="148590"/>
          <a:ext cx="10591874" cy="48208"/>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6350" rIns="9525" bIns="6350" numCol="1" spcCol="1270" anchor="ctr" anchorCtr="0">
          <a:noAutofit/>
        </a:bodyPr>
        <a:lstStyle/>
        <a:p>
          <a:pPr lvl="0" algn="just" defTabSz="222250">
            <a:lnSpc>
              <a:spcPct val="90000"/>
            </a:lnSpc>
            <a:spcBef>
              <a:spcPct val="0"/>
            </a:spcBef>
            <a:spcAft>
              <a:spcPct val="35000"/>
            </a:spcAft>
          </a:pPr>
          <a:r>
            <a:rPr lang="pl-PL" sz="500" b="1" kern="1200" dirty="0"/>
            <a:t>Rehabilitacja kompleksowa, </a:t>
          </a:r>
          <a:r>
            <a:rPr lang="pl-PL" sz="500" kern="1200" dirty="0"/>
            <a:t>której głównym celem jest aktywizacja zawodowa i powrót do pracy, jest realizowana </a:t>
          </a:r>
          <a:r>
            <a:rPr lang="pl-PL" sz="500" b="1" kern="1200" dirty="0"/>
            <a:t>w Ośrodku Rehabilitacji </a:t>
          </a:r>
          <a:r>
            <a:rPr lang="pl-PL" sz="500" b="1" kern="1200" dirty="0" err="1"/>
            <a:t>Komplekowej</a:t>
          </a:r>
          <a:r>
            <a:rPr lang="pl-PL" sz="500" b="1" kern="1200" dirty="0"/>
            <a:t> (ORK)</a:t>
          </a:r>
          <a:r>
            <a:rPr lang="pl-PL" sz="500" kern="1200" dirty="0"/>
            <a:t> </a:t>
          </a:r>
          <a:r>
            <a:rPr lang="pl-PL" sz="500" b="1" kern="1200" dirty="0"/>
            <a:t>równolegle w trzech modułach: </a:t>
          </a:r>
          <a:endParaRPr lang="pl-PL" sz="500" kern="1200" dirty="0"/>
        </a:p>
      </dsp:txBody>
      <dsp:txXfrm rot="10800000">
        <a:off x="11775" y="150002"/>
        <a:ext cx="10589050" cy="45384"/>
      </dsp:txXfrm>
    </dsp:sp>
    <dsp:sp modelId="{D8681CF2-BBC4-440C-B845-F6E604CFACB7}">
      <dsp:nvSpPr>
        <dsp:cNvPr id="0" name=""/>
        <dsp:cNvSpPr/>
      </dsp:nvSpPr>
      <dsp:spPr>
        <a:xfrm>
          <a:off x="82829" y="281630"/>
          <a:ext cx="743842" cy="743842"/>
        </a:xfrm>
        <a:prstGeom prst="roundRect">
          <a:avLst>
            <a:gd name="adj" fmla="val 1667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E8E44D6-A732-42F1-AC38-2A775D69032D}">
      <dsp:nvSpPr>
        <dsp:cNvPr id="0" name=""/>
        <dsp:cNvSpPr/>
      </dsp:nvSpPr>
      <dsp:spPr>
        <a:xfrm>
          <a:off x="871303" y="190989"/>
          <a:ext cx="9648104" cy="925124"/>
        </a:xfrm>
        <a:prstGeom prst="roundRect">
          <a:avLst>
            <a:gd name="adj" fmla="val 16670"/>
          </a:avLst>
        </a:prstGeom>
        <a:gradFill rotWithShape="0">
          <a:gsLst>
            <a:gs pos="0">
              <a:schemeClr val="accent1">
                <a:lumMod val="75000"/>
              </a:schemeClr>
            </a:gs>
            <a:gs pos="46000">
              <a:schemeClr val="accent1">
                <a:lumMod val="95000"/>
                <a:lumOff val="5000"/>
              </a:schemeClr>
            </a:gs>
            <a:gs pos="100000">
              <a:schemeClr val="accent1">
                <a:lumMod val="60000"/>
              </a:schemeClr>
            </a:gs>
          </a:gsLst>
          <a:path path="circle">
            <a:fillToRect l="50000" t="130000" r="50000" b="-30000"/>
          </a:path>
        </a:gra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just" defTabSz="800100">
            <a:lnSpc>
              <a:spcPct val="90000"/>
            </a:lnSpc>
            <a:spcBef>
              <a:spcPct val="0"/>
            </a:spcBef>
            <a:spcAft>
              <a:spcPct val="35000"/>
            </a:spcAft>
          </a:pPr>
          <a:r>
            <a:rPr lang="pl-PL" sz="1800" b="1" kern="1200" dirty="0">
              <a:latin typeface="Calibri" panose="020F0502020204030204" pitchFamily="34" charset="0"/>
              <a:cs typeface="Calibri" panose="020F0502020204030204" pitchFamily="34" charset="0"/>
            </a:rPr>
            <a:t>zawodowym: </a:t>
          </a:r>
          <a:r>
            <a:rPr lang="pl-PL" sz="1800" kern="1200" dirty="0">
              <a:latin typeface="Calibri" panose="020F0502020204030204" pitchFamily="34" charset="0"/>
              <a:cs typeface="Calibri" panose="020F0502020204030204" pitchFamily="34" charset="0"/>
            </a:rPr>
            <a:t>mającym na celu ułatwienie osobie z niepełnosprawnościami uzyskanie nowego zawodu i utrzymanie odpowiedniego zatrudnienia;</a:t>
          </a:r>
        </a:p>
      </dsp:txBody>
      <dsp:txXfrm>
        <a:off x="916472" y="236158"/>
        <a:ext cx="9557766" cy="834786"/>
      </dsp:txXfrm>
    </dsp:sp>
    <dsp:sp modelId="{D2CD3939-FE51-433A-A3DB-CD5787B410F3}">
      <dsp:nvSpPr>
        <dsp:cNvPr id="0" name=""/>
        <dsp:cNvSpPr/>
      </dsp:nvSpPr>
      <dsp:spPr>
        <a:xfrm>
          <a:off x="82829" y="1321069"/>
          <a:ext cx="743842" cy="743842"/>
        </a:xfrm>
        <a:prstGeom prst="roundRect">
          <a:avLst>
            <a:gd name="adj" fmla="val 1667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4D96787-E6B6-416B-BA82-7CC7DCE3C5CF}">
      <dsp:nvSpPr>
        <dsp:cNvPr id="0" name=""/>
        <dsp:cNvSpPr/>
      </dsp:nvSpPr>
      <dsp:spPr>
        <a:xfrm>
          <a:off x="884328" y="1185158"/>
          <a:ext cx="9648104" cy="975230"/>
        </a:xfrm>
        <a:prstGeom prst="roundRect">
          <a:avLst>
            <a:gd name="adj" fmla="val 16670"/>
          </a:avLst>
        </a:prstGeom>
        <a:gradFill rotWithShape="0">
          <a:gsLst>
            <a:gs pos="0">
              <a:schemeClr val="accent1">
                <a:lumMod val="75000"/>
              </a:schemeClr>
            </a:gs>
            <a:gs pos="46000">
              <a:schemeClr val="accent1">
                <a:lumMod val="95000"/>
                <a:lumOff val="5000"/>
              </a:schemeClr>
            </a:gs>
            <a:gs pos="100000">
              <a:schemeClr val="accent1">
                <a:lumMod val="60000"/>
              </a:schemeClr>
            </a:gs>
          </a:gsLst>
          <a:path path="circle">
            <a:fillToRect l="50000" t="130000" r="50000" b="-30000"/>
          </a:path>
        </a:gra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just" defTabSz="800100">
            <a:lnSpc>
              <a:spcPct val="90000"/>
            </a:lnSpc>
            <a:spcBef>
              <a:spcPct val="0"/>
            </a:spcBef>
            <a:spcAft>
              <a:spcPct val="35000"/>
            </a:spcAft>
          </a:pPr>
          <a:r>
            <a:rPr lang="pl-PL" sz="1800" b="1" kern="1200" dirty="0">
              <a:latin typeface="Calibri" panose="020F0502020204030204" pitchFamily="34" charset="0"/>
              <a:cs typeface="Calibri" panose="020F0502020204030204" pitchFamily="34" charset="0"/>
            </a:rPr>
            <a:t>psychospołecznym:  </a:t>
          </a:r>
          <a:r>
            <a:rPr lang="pl-PL" sz="1800" kern="1200" dirty="0">
              <a:latin typeface="Calibri" panose="020F0502020204030204" pitchFamily="34" charset="0"/>
              <a:cs typeface="Calibri" panose="020F0502020204030204" pitchFamily="34" charset="0"/>
            </a:rPr>
            <a:t>mającym na celu przywrócenie motywacji uczestnika projektu do powrotu do pracy,  i przygotowanie go do uczestnictwa w życiu społecznym; </a:t>
          </a:r>
        </a:p>
      </dsp:txBody>
      <dsp:txXfrm>
        <a:off x="931943" y="1232773"/>
        <a:ext cx="9552874" cy="880000"/>
      </dsp:txXfrm>
    </dsp:sp>
    <dsp:sp modelId="{19EE8CA7-8471-4BA1-A8A5-5AA1B540A702}">
      <dsp:nvSpPr>
        <dsp:cNvPr id="0" name=""/>
        <dsp:cNvSpPr/>
      </dsp:nvSpPr>
      <dsp:spPr>
        <a:xfrm>
          <a:off x="82829" y="2269867"/>
          <a:ext cx="743842" cy="743842"/>
        </a:xfrm>
        <a:prstGeom prst="roundRect">
          <a:avLst>
            <a:gd name="adj" fmla="val 1667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62000" r="-62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86AC163-92B2-4A54-B496-88765E0631BB}">
      <dsp:nvSpPr>
        <dsp:cNvPr id="0" name=""/>
        <dsp:cNvSpPr/>
      </dsp:nvSpPr>
      <dsp:spPr>
        <a:xfrm>
          <a:off x="871303" y="2269867"/>
          <a:ext cx="9648104" cy="743842"/>
        </a:xfrm>
        <a:prstGeom prst="roundRect">
          <a:avLst>
            <a:gd name="adj" fmla="val 16670"/>
          </a:avLst>
        </a:prstGeom>
        <a:gradFill rotWithShape="0">
          <a:gsLst>
            <a:gs pos="0">
              <a:schemeClr val="accent1">
                <a:lumMod val="75000"/>
              </a:schemeClr>
            </a:gs>
            <a:gs pos="46000">
              <a:schemeClr val="accent1">
                <a:lumMod val="95000"/>
                <a:lumOff val="5000"/>
              </a:schemeClr>
            </a:gs>
            <a:gs pos="100000">
              <a:schemeClr val="accent1">
                <a:lumMod val="60000"/>
              </a:schemeClr>
            </a:gs>
          </a:gsLst>
          <a:path path="circle">
            <a:fillToRect l="50000" t="130000" r="50000" b="-30000"/>
          </a:path>
        </a:gra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just" defTabSz="800100">
            <a:lnSpc>
              <a:spcPct val="90000"/>
            </a:lnSpc>
            <a:spcBef>
              <a:spcPct val="0"/>
            </a:spcBef>
            <a:spcAft>
              <a:spcPct val="35000"/>
            </a:spcAft>
          </a:pPr>
          <a:r>
            <a:rPr lang="pl-PL" sz="1800" b="1" kern="1200" dirty="0">
              <a:latin typeface="Calibri" panose="020F0502020204030204" pitchFamily="34" charset="0"/>
              <a:cs typeface="Calibri" panose="020F0502020204030204" pitchFamily="34" charset="0"/>
            </a:rPr>
            <a:t>medycznym: </a:t>
          </a:r>
          <a:r>
            <a:rPr lang="pl-PL" sz="1800" kern="1200" dirty="0">
              <a:latin typeface="Calibri" panose="020F0502020204030204" pitchFamily="34" charset="0"/>
              <a:cs typeface="Calibri" panose="020F0502020204030204" pitchFamily="34" charset="0"/>
            </a:rPr>
            <a:t>mającym na celu przywrócenie utraconych funkcji lub ich odtworzenie w jak największym, możliwym do osiągnięcia, stopniu. </a:t>
          </a:r>
        </a:p>
      </dsp:txBody>
      <dsp:txXfrm>
        <a:off x="907621" y="2306185"/>
        <a:ext cx="9575468" cy="6712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69EF4D-ACAE-454B-9B73-B6FFCD57548A}">
      <dsp:nvSpPr>
        <dsp:cNvPr id="0" name=""/>
        <dsp:cNvSpPr/>
      </dsp:nvSpPr>
      <dsp:spPr>
        <a:xfrm>
          <a:off x="0" y="102268"/>
          <a:ext cx="3638549" cy="760147"/>
        </a:xfrm>
        <a:prstGeom prst="roundRect">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100000"/>
            </a:lnSpc>
            <a:spcBef>
              <a:spcPct val="0"/>
            </a:spcBef>
            <a:spcAft>
              <a:spcPts val="0"/>
            </a:spcAft>
          </a:pPr>
          <a:r>
            <a:rPr lang="pl-PL" sz="2000" b="1" i="0" kern="1200" baseline="0" dirty="0">
              <a:latin typeface="Calibri" panose="020F0502020204030204" pitchFamily="34" charset="0"/>
              <a:cs typeface="Calibri" panose="020F0502020204030204" pitchFamily="34" charset="0"/>
            </a:rPr>
            <a:t>Moduł zawodowy</a:t>
          </a:r>
          <a:endParaRPr lang="en-US" sz="2000" kern="1200" dirty="0">
            <a:latin typeface="Calibri" panose="020F0502020204030204" pitchFamily="34" charset="0"/>
            <a:cs typeface="Calibri" panose="020F0502020204030204" pitchFamily="34" charset="0"/>
          </a:endParaRPr>
        </a:p>
      </dsp:txBody>
      <dsp:txXfrm>
        <a:off x="37107" y="139375"/>
        <a:ext cx="3564335" cy="685933"/>
      </dsp:txXfrm>
    </dsp:sp>
    <dsp:sp modelId="{A4B1D485-2999-419F-A254-B8DAF4E10382}">
      <dsp:nvSpPr>
        <dsp:cNvPr id="0" name=""/>
        <dsp:cNvSpPr/>
      </dsp:nvSpPr>
      <dsp:spPr>
        <a:xfrm>
          <a:off x="71242" y="1017478"/>
          <a:ext cx="3496063" cy="2831970"/>
        </a:xfrm>
        <a:prstGeom prst="rect">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a:effectLst/>
      </dsp:spPr>
      <dsp:style>
        <a:lnRef idx="0">
          <a:scrgbClr r="0" g="0" b="0"/>
        </a:lnRef>
        <a:fillRef idx="0">
          <a:scrgbClr r="0" g="0" b="0"/>
        </a:fillRef>
        <a:effectRef idx="0">
          <a:scrgbClr r="0" g="0" b="0"/>
        </a:effectRef>
        <a:fontRef idx="minor"/>
      </dsp:style>
      <dsp:txBody>
        <a:bodyPr spcFirstLastPara="0" vert="horz" wrap="square" lIns="115524"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pl-PL" sz="1600" b="1" i="0" kern="1200" baseline="0" dirty="0">
              <a:solidFill>
                <a:schemeClr val="bg1"/>
              </a:solidFill>
              <a:latin typeface="Calibri" panose="020F0502020204030204" pitchFamily="34" charset="0"/>
              <a:cs typeface="Calibri" panose="020F0502020204030204" pitchFamily="34" charset="0"/>
            </a:rPr>
            <a:t>doradztwo zawodowe</a:t>
          </a:r>
          <a:r>
            <a:rPr lang="pl-PL" sz="1600" b="0" i="0" kern="1200" baseline="0" dirty="0">
              <a:solidFill>
                <a:schemeClr val="bg1"/>
              </a:solidFill>
              <a:latin typeface="Calibri" panose="020F0502020204030204" pitchFamily="34" charset="0"/>
              <a:cs typeface="Calibri" panose="020F0502020204030204" pitchFamily="34" charset="0"/>
            </a:rPr>
            <a:t>:</a:t>
          </a:r>
          <a:endParaRPr lang="en-US" sz="1600" kern="1200" dirty="0">
            <a:solidFill>
              <a:schemeClr val="bg1"/>
            </a:solidFill>
            <a:latin typeface="Calibri" panose="020F0502020204030204" pitchFamily="34" charset="0"/>
            <a:cs typeface="Calibri" panose="020F0502020204030204" pitchFamily="34" charset="0"/>
          </a:endParaRPr>
        </a:p>
        <a:p>
          <a:pPr marL="342900" lvl="2" indent="-171450" algn="l" defTabSz="711200">
            <a:lnSpc>
              <a:spcPct val="90000"/>
            </a:lnSpc>
            <a:spcBef>
              <a:spcPct val="0"/>
            </a:spcBef>
            <a:spcAft>
              <a:spcPct val="20000"/>
            </a:spcAft>
            <a:buChar char="••"/>
          </a:pPr>
          <a:r>
            <a:rPr lang="pl-PL" sz="1600" b="1" i="0" kern="1200" baseline="0" dirty="0">
              <a:solidFill>
                <a:schemeClr val="bg1"/>
              </a:solidFill>
              <a:latin typeface="Calibri" panose="020F0502020204030204" pitchFamily="34" charset="0"/>
              <a:cs typeface="Calibri" panose="020F0502020204030204" pitchFamily="34" charset="0"/>
            </a:rPr>
            <a:t>indywidualne sesje z doradcą zawodowym</a:t>
          </a:r>
          <a:endParaRPr lang="en-US" sz="1600" kern="1200" dirty="0">
            <a:solidFill>
              <a:schemeClr val="bg1"/>
            </a:solidFill>
            <a:latin typeface="Calibri" panose="020F0502020204030204" pitchFamily="34" charset="0"/>
            <a:cs typeface="Calibri" panose="020F0502020204030204" pitchFamily="34" charset="0"/>
          </a:endParaRPr>
        </a:p>
        <a:p>
          <a:pPr marL="342900" lvl="2" indent="-171450" algn="l" defTabSz="711200">
            <a:lnSpc>
              <a:spcPct val="90000"/>
            </a:lnSpc>
            <a:spcBef>
              <a:spcPct val="0"/>
            </a:spcBef>
            <a:spcAft>
              <a:spcPct val="20000"/>
            </a:spcAft>
            <a:buChar char="••"/>
          </a:pPr>
          <a:r>
            <a:rPr lang="pl-PL" sz="1600" b="1" i="0" kern="1200" baseline="0" dirty="0">
              <a:solidFill>
                <a:schemeClr val="bg1"/>
              </a:solidFill>
              <a:latin typeface="Calibri" panose="020F0502020204030204" pitchFamily="34" charset="0"/>
              <a:cs typeface="Calibri" panose="020F0502020204030204" pitchFamily="34" charset="0"/>
            </a:rPr>
            <a:t>warsztaty wsparcia w wejściu oraz funkcjonowaniu na rynku pracy</a:t>
          </a:r>
          <a:endParaRPr lang="en-US" sz="1600" kern="1200" dirty="0">
            <a:solidFill>
              <a:schemeClr val="bg1"/>
            </a:solidFill>
            <a:latin typeface="Calibri" panose="020F0502020204030204" pitchFamily="34" charset="0"/>
            <a:cs typeface="Calibri" panose="020F0502020204030204" pitchFamily="34" charset="0"/>
          </a:endParaRPr>
        </a:p>
        <a:p>
          <a:pPr marL="171450" lvl="1" indent="-171450" algn="l" defTabSz="711200">
            <a:lnSpc>
              <a:spcPct val="90000"/>
            </a:lnSpc>
            <a:spcBef>
              <a:spcPct val="0"/>
            </a:spcBef>
            <a:spcAft>
              <a:spcPct val="20000"/>
            </a:spcAft>
            <a:buChar char="••"/>
          </a:pPr>
          <a:r>
            <a:rPr lang="pl-PL" sz="1600" b="1" i="0" kern="1200" baseline="0" dirty="0">
              <a:solidFill>
                <a:schemeClr val="bg1"/>
              </a:solidFill>
              <a:latin typeface="Calibri" panose="020F0502020204030204" pitchFamily="34" charset="0"/>
              <a:cs typeface="Calibri" panose="020F0502020204030204" pitchFamily="34" charset="0"/>
            </a:rPr>
            <a:t>wyrównywanie deficytów w obszarze edukacyjnym</a:t>
          </a:r>
          <a:endParaRPr lang="en-US" sz="1600" kern="1200" dirty="0">
            <a:solidFill>
              <a:schemeClr val="bg1"/>
            </a:solidFill>
            <a:latin typeface="Calibri" panose="020F0502020204030204" pitchFamily="34" charset="0"/>
            <a:cs typeface="Calibri" panose="020F0502020204030204" pitchFamily="34" charset="0"/>
          </a:endParaRPr>
        </a:p>
        <a:p>
          <a:pPr marL="171450" lvl="1" indent="-171450" algn="l" defTabSz="711200">
            <a:lnSpc>
              <a:spcPct val="90000"/>
            </a:lnSpc>
            <a:spcBef>
              <a:spcPct val="0"/>
            </a:spcBef>
            <a:spcAft>
              <a:spcPct val="20000"/>
            </a:spcAft>
            <a:buChar char="••"/>
          </a:pPr>
          <a:r>
            <a:rPr lang="pl-PL" sz="1600" b="1" i="0" kern="1200" baseline="0" dirty="0">
              <a:solidFill>
                <a:schemeClr val="bg1"/>
              </a:solidFill>
              <a:latin typeface="Calibri" panose="020F0502020204030204" pitchFamily="34" charset="0"/>
              <a:cs typeface="Calibri" panose="020F0502020204030204" pitchFamily="34" charset="0"/>
            </a:rPr>
            <a:t>szkolenia komputerowe</a:t>
          </a:r>
          <a:endParaRPr lang="en-US" sz="1600" kern="1200" dirty="0">
            <a:solidFill>
              <a:schemeClr val="bg1"/>
            </a:solidFill>
            <a:latin typeface="Calibri" panose="020F0502020204030204" pitchFamily="34" charset="0"/>
            <a:cs typeface="Calibri" panose="020F0502020204030204" pitchFamily="34" charset="0"/>
          </a:endParaRPr>
        </a:p>
        <a:p>
          <a:pPr marL="171450" lvl="1" indent="-171450" algn="l" defTabSz="711200">
            <a:lnSpc>
              <a:spcPct val="90000"/>
            </a:lnSpc>
            <a:spcBef>
              <a:spcPct val="0"/>
            </a:spcBef>
            <a:spcAft>
              <a:spcPct val="20000"/>
            </a:spcAft>
            <a:buChar char="••"/>
          </a:pPr>
          <a:r>
            <a:rPr lang="pl-PL" sz="1600" b="1" i="0" kern="1200" baseline="0" dirty="0">
              <a:solidFill>
                <a:schemeClr val="bg1"/>
              </a:solidFill>
              <a:latin typeface="Calibri" panose="020F0502020204030204" pitchFamily="34" charset="0"/>
              <a:cs typeface="Calibri" panose="020F0502020204030204" pitchFamily="34" charset="0"/>
            </a:rPr>
            <a:t>szkolenia zawodowe (280 h)</a:t>
          </a:r>
          <a:endParaRPr lang="en-US" sz="1600" kern="1200" dirty="0">
            <a:solidFill>
              <a:schemeClr val="bg1"/>
            </a:solidFill>
            <a:latin typeface="Calibri" panose="020F0502020204030204" pitchFamily="34" charset="0"/>
            <a:cs typeface="Calibri" panose="020F0502020204030204" pitchFamily="34" charset="0"/>
          </a:endParaRPr>
        </a:p>
        <a:p>
          <a:pPr marL="171450" lvl="1" indent="-171450" algn="l" defTabSz="711200">
            <a:lnSpc>
              <a:spcPct val="90000"/>
            </a:lnSpc>
            <a:spcBef>
              <a:spcPct val="0"/>
            </a:spcBef>
            <a:spcAft>
              <a:spcPct val="20000"/>
            </a:spcAft>
            <a:buChar char="••"/>
          </a:pPr>
          <a:r>
            <a:rPr lang="pl-PL" sz="1600" b="1" i="0" kern="1200" baseline="0" dirty="0">
              <a:solidFill>
                <a:schemeClr val="bg1"/>
              </a:solidFill>
              <a:latin typeface="Calibri" panose="020F0502020204030204" pitchFamily="34" charset="0"/>
              <a:cs typeface="Calibri" panose="020F0502020204030204" pitchFamily="34" charset="0"/>
            </a:rPr>
            <a:t>pośrednictwo pracy</a:t>
          </a:r>
          <a:endParaRPr lang="en-US" sz="1600" kern="1200" dirty="0">
            <a:solidFill>
              <a:schemeClr val="bg1"/>
            </a:solidFill>
            <a:latin typeface="Calibri" panose="020F0502020204030204" pitchFamily="34" charset="0"/>
            <a:cs typeface="Calibri" panose="020F0502020204030204" pitchFamily="34" charset="0"/>
          </a:endParaRPr>
        </a:p>
      </dsp:txBody>
      <dsp:txXfrm>
        <a:off x="71242" y="1017478"/>
        <a:ext cx="3496063" cy="283197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69EF4D-ACAE-454B-9B73-B6FFCD57548A}">
      <dsp:nvSpPr>
        <dsp:cNvPr id="0" name=""/>
        <dsp:cNvSpPr/>
      </dsp:nvSpPr>
      <dsp:spPr>
        <a:xfrm>
          <a:off x="0" y="0"/>
          <a:ext cx="3533996" cy="785614"/>
        </a:xfrm>
        <a:prstGeom prst="roundRect">
          <a:avLst/>
        </a:prstGeom>
        <a:gradFill rotWithShape="0">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gra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pl-PL" sz="2000" b="1" i="0" kern="1200" baseline="0" dirty="0">
              <a:latin typeface="Calibri" panose="020F0502020204030204" pitchFamily="34" charset="0"/>
              <a:cs typeface="Calibri" panose="020F0502020204030204" pitchFamily="34" charset="0"/>
            </a:rPr>
            <a:t>Moduł medyczny</a:t>
          </a:r>
          <a:endParaRPr lang="en-US" sz="2000" kern="1200" dirty="0">
            <a:latin typeface="Calibri" panose="020F0502020204030204" pitchFamily="34" charset="0"/>
            <a:cs typeface="Calibri" panose="020F0502020204030204" pitchFamily="34" charset="0"/>
          </a:endParaRPr>
        </a:p>
      </dsp:txBody>
      <dsp:txXfrm>
        <a:off x="38351" y="38351"/>
        <a:ext cx="3457294" cy="708912"/>
      </dsp:txXfrm>
    </dsp:sp>
    <dsp:sp modelId="{A4B1D485-2999-419F-A254-B8DAF4E10382}">
      <dsp:nvSpPr>
        <dsp:cNvPr id="0" name=""/>
        <dsp:cNvSpPr/>
      </dsp:nvSpPr>
      <dsp:spPr>
        <a:xfrm>
          <a:off x="29084" y="863799"/>
          <a:ext cx="3475826" cy="2794608"/>
        </a:xfrm>
        <a:prstGeom prst="rect">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a:noFill/>
        </a:ln>
        <a:effectLst/>
      </dsp:spPr>
      <dsp:style>
        <a:lnRef idx="0">
          <a:scrgbClr r="0" g="0" b="0"/>
        </a:lnRef>
        <a:fillRef idx="0">
          <a:scrgbClr r="0" g="0" b="0"/>
        </a:fillRef>
        <a:effectRef idx="0">
          <a:scrgbClr r="0" g="0" b="0"/>
        </a:effectRef>
        <a:fontRef idx="minor"/>
      </dsp:style>
      <dsp:txBody>
        <a:bodyPr spcFirstLastPara="0" vert="horz" wrap="square" lIns="112204"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pl-PL" sz="1600" b="1" kern="1200" baseline="0" dirty="0">
              <a:solidFill>
                <a:schemeClr val="bg1"/>
              </a:solidFill>
              <a:latin typeface="Calibri" panose="020F0502020204030204" pitchFamily="34" charset="0"/>
            </a:rPr>
            <a:t>opieka lekarza - specjalisty rehabilitacji ciągła w ramach pracy gabinetu lekarskiego w ORK – przez cały pobyt Uczestnika;</a:t>
          </a:r>
          <a:endParaRPr lang="en-US" sz="1600" b="1" kern="1200" baseline="0" dirty="0">
            <a:solidFill>
              <a:schemeClr val="bg1"/>
            </a:solidFill>
            <a:latin typeface="Calibri" panose="020F0502020204030204" pitchFamily="34" charset="0"/>
            <a:cs typeface="Calibri" panose="020F0502020204030204" pitchFamily="34" charset="0"/>
          </a:endParaRPr>
        </a:p>
        <a:p>
          <a:pPr marL="171450" lvl="1" indent="-171450" algn="l" defTabSz="711200">
            <a:lnSpc>
              <a:spcPct val="90000"/>
            </a:lnSpc>
            <a:spcBef>
              <a:spcPct val="0"/>
            </a:spcBef>
            <a:spcAft>
              <a:spcPct val="20000"/>
            </a:spcAft>
            <a:buChar char="••"/>
          </a:pPr>
          <a:r>
            <a:rPr lang="pl-PL" sz="1600" b="1" kern="1200" baseline="0" dirty="0">
              <a:solidFill>
                <a:schemeClr val="bg1"/>
              </a:solidFill>
              <a:latin typeface="Calibri" panose="020F0502020204030204" pitchFamily="34" charset="0"/>
            </a:rPr>
            <a:t>edukacja prozdrowotna,</a:t>
          </a:r>
        </a:p>
        <a:p>
          <a:pPr marL="171450" lvl="1" indent="-171450" algn="l" defTabSz="711200">
            <a:lnSpc>
              <a:spcPct val="90000"/>
            </a:lnSpc>
            <a:spcBef>
              <a:spcPct val="0"/>
            </a:spcBef>
            <a:spcAft>
              <a:spcPct val="20000"/>
            </a:spcAft>
            <a:buChar char="••"/>
          </a:pPr>
          <a:r>
            <a:rPr lang="pl-PL" sz="1600" b="1" kern="1200" baseline="0" dirty="0">
              <a:solidFill>
                <a:schemeClr val="bg1"/>
              </a:solidFill>
              <a:latin typeface="Calibri" panose="020F0502020204030204" pitchFamily="34" charset="0"/>
            </a:rPr>
            <a:t>rehabilitacja zajęcia indywidualne,</a:t>
          </a:r>
        </a:p>
        <a:p>
          <a:pPr marL="171450" lvl="1" indent="-171450" algn="l" defTabSz="711200">
            <a:lnSpc>
              <a:spcPct val="90000"/>
            </a:lnSpc>
            <a:spcBef>
              <a:spcPct val="0"/>
            </a:spcBef>
            <a:spcAft>
              <a:spcPct val="20000"/>
            </a:spcAft>
            <a:buChar char="••"/>
          </a:pPr>
          <a:r>
            <a:rPr lang="pl-PL" sz="1600" b="1" kern="1200" baseline="0" dirty="0">
              <a:solidFill>
                <a:schemeClr val="bg1"/>
              </a:solidFill>
              <a:latin typeface="Calibri" panose="020F0502020204030204" pitchFamily="34" charset="0"/>
            </a:rPr>
            <a:t>rehabilitacja zajęcia grupowe.</a:t>
          </a:r>
        </a:p>
      </dsp:txBody>
      <dsp:txXfrm>
        <a:off x="29084" y="863799"/>
        <a:ext cx="3475826" cy="279460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69EF4D-ACAE-454B-9B73-B6FFCD57548A}">
      <dsp:nvSpPr>
        <dsp:cNvPr id="0" name=""/>
        <dsp:cNvSpPr/>
      </dsp:nvSpPr>
      <dsp:spPr>
        <a:xfrm>
          <a:off x="0" y="767289"/>
          <a:ext cx="3638549" cy="722973"/>
        </a:xfrm>
        <a:prstGeom prst="roundRect">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100000"/>
            </a:lnSpc>
            <a:spcBef>
              <a:spcPct val="0"/>
            </a:spcBef>
            <a:spcAft>
              <a:spcPts val="0"/>
            </a:spcAft>
          </a:pPr>
          <a:r>
            <a:rPr lang="pl-PL" sz="2000" b="1" i="0" kern="1200" baseline="0" dirty="0">
              <a:latin typeface="Calibri" panose="020F0502020204030204" pitchFamily="34" charset="0"/>
              <a:cs typeface="Calibri" panose="020F0502020204030204" pitchFamily="34" charset="0"/>
            </a:rPr>
            <a:t>Moduł psychospołeczny</a:t>
          </a:r>
          <a:endParaRPr lang="en-US" sz="2000" kern="1200" dirty="0">
            <a:latin typeface="Calibri" panose="020F0502020204030204" pitchFamily="34" charset="0"/>
            <a:cs typeface="Calibri" panose="020F0502020204030204" pitchFamily="34" charset="0"/>
          </a:endParaRPr>
        </a:p>
      </dsp:txBody>
      <dsp:txXfrm>
        <a:off x="35293" y="802582"/>
        <a:ext cx="3567963" cy="652387"/>
      </dsp:txXfrm>
    </dsp:sp>
    <dsp:sp modelId="{A4B1D485-2999-419F-A254-B8DAF4E10382}">
      <dsp:nvSpPr>
        <dsp:cNvPr id="0" name=""/>
        <dsp:cNvSpPr/>
      </dsp:nvSpPr>
      <dsp:spPr>
        <a:xfrm>
          <a:off x="0" y="1653064"/>
          <a:ext cx="3638549" cy="2792794"/>
        </a:xfrm>
        <a:prstGeom prst="rect">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a:effectLst/>
      </dsp:spPr>
      <dsp:style>
        <a:lnRef idx="0">
          <a:scrgbClr r="0" g="0" b="0"/>
        </a:lnRef>
        <a:fillRef idx="0">
          <a:scrgbClr r="0" g="0" b="0"/>
        </a:fillRef>
        <a:effectRef idx="0">
          <a:scrgbClr r="0" g="0" b="0"/>
        </a:effectRef>
        <a:fontRef idx="minor"/>
      </dsp:style>
      <dsp:txBody>
        <a:bodyPr spcFirstLastPara="0" vert="horz" wrap="square" lIns="115524"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pl-PL" sz="1600" b="1" i="0" kern="1200" baseline="0" dirty="0">
              <a:solidFill>
                <a:schemeClr val="bg1"/>
              </a:solidFill>
              <a:latin typeface="Calibri" panose="020F0502020204030204" pitchFamily="34" charset="0"/>
              <a:cs typeface="Calibri" panose="020F0502020204030204" pitchFamily="34" charset="0"/>
            </a:rPr>
            <a:t>spotkania indywidualne</a:t>
          </a:r>
          <a:endParaRPr lang="en-US" sz="1600" kern="1200" dirty="0">
            <a:solidFill>
              <a:schemeClr val="bg1"/>
            </a:solidFill>
            <a:latin typeface="Calibri" panose="020F0502020204030204" pitchFamily="34" charset="0"/>
            <a:cs typeface="Calibri" panose="020F0502020204030204" pitchFamily="34" charset="0"/>
          </a:endParaRPr>
        </a:p>
        <a:p>
          <a:pPr marL="171450" lvl="1" indent="-171450" algn="l" defTabSz="711200">
            <a:lnSpc>
              <a:spcPct val="90000"/>
            </a:lnSpc>
            <a:spcBef>
              <a:spcPct val="0"/>
            </a:spcBef>
            <a:spcAft>
              <a:spcPct val="20000"/>
            </a:spcAft>
            <a:buChar char="••"/>
          </a:pPr>
          <a:r>
            <a:rPr lang="pl-PL" sz="1600" b="1" kern="1200" dirty="0">
              <a:solidFill>
                <a:schemeClr val="bg1"/>
              </a:solidFill>
              <a:latin typeface="Calibri" panose="020F0502020204030204" pitchFamily="34" charset="0"/>
              <a:cs typeface="Calibri" panose="020F0502020204030204" pitchFamily="34" charset="0"/>
            </a:rPr>
            <a:t>warsztaty </a:t>
          </a:r>
          <a:r>
            <a:rPr lang="pl-PL" sz="1600" b="1" kern="1200" dirty="0" err="1">
              <a:solidFill>
                <a:schemeClr val="bg1"/>
              </a:solidFill>
              <a:latin typeface="Calibri" panose="020F0502020204030204" pitchFamily="34" charset="0"/>
              <a:cs typeface="Calibri" panose="020F0502020204030204" pitchFamily="34" charset="0"/>
            </a:rPr>
            <a:t>psychoedukacyjne</a:t>
          </a:r>
          <a:endParaRPr lang="en-US" sz="1600" b="1" kern="1200" dirty="0">
            <a:solidFill>
              <a:schemeClr val="bg1"/>
            </a:solidFill>
            <a:latin typeface="Calibri" panose="020F0502020204030204" pitchFamily="34" charset="0"/>
            <a:cs typeface="Calibri" panose="020F0502020204030204" pitchFamily="34" charset="0"/>
          </a:endParaRPr>
        </a:p>
        <a:p>
          <a:pPr marL="171450" lvl="1" indent="-171450" algn="l" defTabSz="711200">
            <a:lnSpc>
              <a:spcPct val="90000"/>
            </a:lnSpc>
            <a:spcBef>
              <a:spcPct val="0"/>
            </a:spcBef>
            <a:spcAft>
              <a:spcPct val="20000"/>
            </a:spcAft>
            <a:buChar char="••"/>
          </a:pPr>
          <a:r>
            <a:rPr lang="pl-PL" sz="1600" b="1" i="0" kern="1200" baseline="0" dirty="0">
              <a:solidFill>
                <a:schemeClr val="bg1"/>
              </a:solidFill>
              <a:latin typeface="Calibri" panose="020F0502020204030204" pitchFamily="34" charset="0"/>
              <a:cs typeface="Calibri" panose="020F0502020204030204" pitchFamily="34" charset="0"/>
            </a:rPr>
            <a:t>warsztaty z członkami rodzin/bliskimi</a:t>
          </a:r>
          <a:endParaRPr lang="en-US" sz="1600" kern="1200" dirty="0">
            <a:solidFill>
              <a:schemeClr val="bg1"/>
            </a:solidFill>
            <a:latin typeface="Calibri" panose="020F0502020204030204" pitchFamily="34" charset="0"/>
            <a:cs typeface="Calibri" panose="020F0502020204030204" pitchFamily="34" charset="0"/>
          </a:endParaRPr>
        </a:p>
        <a:p>
          <a:pPr marL="171450" lvl="1" indent="-171450" algn="l" defTabSz="711200">
            <a:lnSpc>
              <a:spcPct val="90000"/>
            </a:lnSpc>
            <a:spcBef>
              <a:spcPct val="0"/>
            </a:spcBef>
            <a:spcAft>
              <a:spcPct val="20000"/>
            </a:spcAft>
            <a:buChar char="••"/>
          </a:pPr>
          <a:r>
            <a:rPr lang="pl-PL" sz="1600" b="1" i="0" kern="1200" baseline="0" dirty="0">
              <a:solidFill>
                <a:schemeClr val="bg1"/>
              </a:solidFill>
              <a:latin typeface="Calibri" panose="020F0502020204030204" pitchFamily="34" charset="0"/>
              <a:cs typeface="Calibri" panose="020F0502020204030204" pitchFamily="34" charset="0"/>
            </a:rPr>
            <a:t>spotkania z pracodawcami </a:t>
          </a:r>
          <a:endParaRPr lang="en-US" sz="1600" kern="1200" dirty="0">
            <a:solidFill>
              <a:schemeClr val="bg1"/>
            </a:solidFill>
            <a:latin typeface="Calibri" panose="020F0502020204030204" pitchFamily="34" charset="0"/>
            <a:cs typeface="Calibri" panose="020F0502020204030204" pitchFamily="34" charset="0"/>
          </a:endParaRPr>
        </a:p>
        <a:p>
          <a:pPr marL="171450" lvl="1" indent="-171450" algn="l" defTabSz="711200">
            <a:lnSpc>
              <a:spcPct val="90000"/>
            </a:lnSpc>
            <a:spcBef>
              <a:spcPct val="0"/>
            </a:spcBef>
            <a:spcAft>
              <a:spcPct val="20000"/>
            </a:spcAft>
            <a:buChar char="••"/>
          </a:pPr>
          <a:r>
            <a:rPr lang="pl-PL" sz="1600" b="1" kern="1200" dirty="0">
              <a:solidFill>
                <a:schemeClr val="bg1"/>
              </a:solidFill>
              <a:latin typeface="Calibri" panose="020F0502020204030204" pitchFamily="34" charset="0"/>
              <a:cs typeface="Calibri" panose="020F0502020204030204" pitchFamily="34" charset="0"/>
            </a:rPr>
            <a:t>działania integracyjne dla uczestników </a:t>
          </a:r>
          <a:endParaRPr lang="en-US" sz="1600" b="1" kern="1200" dirty="0">
            <a:solidFill>
              <a:schemeClr val="bg1"/>
            </a:solidFill>
            <a:latin typeface="Calibri" panose="020F0502020204030204" pitchFamily="34" charset="0"/>
            <a:cs typeface="Calibri" panose="020F0502020204030204" pitchFamily="34" charset="0"/>
          </a:endParaRPr>
        </a:p>
      </dsp:txBody>
      <dsp:txXfrm>
        <a:off x="0" y="1653064"/>
        <a:ext cx="3638549" cy="2792794"/>
      </dsp:txXfrm>
    </dsp:sp>
  </dsp:spTree>
</dsp:drawing>
</file>

<file path=ppt/diagrams/layout1.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p:spTree>
      <p:nvGrpSpPr>
        <p:cNvPr id="1" name=""/>
        <p:cNvGrpSpPr/>
        <p:nvPr/>
      </p:nvGrpSpPr>
      <p:grpSpPr>
        <a:xfrm>
          <a:off x="0" y="0"/>
          <a:ext cx="0" cy="0"/>
          <a:chOff x="0" y="0"/>
          <a:chExt cx="0" cy="0"/>
        </a:xfrm>
      </p:grpSpPr>
      <p:grpSp>
        <p:nvGrpSpPr>
          <p:cNvPr id="16" name="Group 15"/>
          <p:cNvGrpSpPr/>
          <p:nvPr/>
        </p:nvGrpSpPr>
        <p:grpSpPr>
          <a:xfrm>
            <a:off x="0" y="-2373"/>
            <a:ext cx="12192000" cy="6867027"/>
            <a:chOff x="0" y="-2373"/>
            <a:chExt cx="12192000" cy="6867027"/>
          </a:xfrm>
        </p:grpSpPr>
        <p:sp>
          <p:nvSpPr>
            <p:cNvPr id="8" name="Rectangle 7"/>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pl-PL"/>
              <a:t>Kliknij, aby edytować styl</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a:t>Kliknij, aby edytować styl wzorca podtytułu</a:t>
            </a:r>
            <a:endParaRPr lang="en-US" dirty="0"/>
          </a:p>
        </p:txBody>
      </p:sp>
      <p:sp>
        <p:nvSpPr>
          <p:cNvPr id="4" name="Date Placeholder 3"/>
          <p:cNvSpPr>
            <a:spLocks noGrp="1"/>
          </p:cNvSpPr>
          <p:nvPr>
            <p:ph type="dt" sz="half" idx="10"/>
          </p:nvPr>
        </p:nvSpPr>
        <p:spPr>
          <a:xfrm rot="5400000">
            <a:off x="10089390" y="1792223"/>
            <a:ext cx="990599" cy="304799"/>
          </a:xfrm>
        </p:spPr>
        <p:txBody>
          <a:bodyPr anchor="t"/>
          <a:lstStyle>
            <a:lvl1pPr algn="l">
              <a:defRPr b="0" i="0">
                <a:solidFill>
                  <a:schemeClr val="bg1"/>
                </a:solidFill>
              </a:defRPr>
            </a:lvl1pPr>
          </a:lstStyle>
          <a:p>
            <a:fld id="{2F3E8B1C-86EF-43CF-8304-249481088644}" type="datetimeFigureOut">
              <a:rPr lang="en-US" smtClean="0"/>
              <a:pPr/>
              <a:t>3/3/2023</a:t>
            </a:fld>
            <a:endParaRPr lang="en-US" dirty="0"/>
          </a:p>
        </p:txBody>
      </p:sp>
      <p:sp>
        <p:nvSpPr>
          <p:cNvPr id="5" name="Footer Placeholder 4"/>
          <p:cNvSpPr>
            <a:spLocks noGrp="1"/>
          </p:cNvSpPr>
          <p:nvPr>
            <p:ph type="ftr" sz="quarter" idx="11"/>
          </p:nvPr>
        </p:nvSpPr>
        <p:spPr>
          <a:xfrm rot="5400000">
            <a:off x="8959592" y="3226820"/>
            <a:ext cx="3859795" cy="304801"/>
          </a:xfrm>
        </p:spPr>
        <p:txBody>
          <a:bodyPr/>
          <a:lstStyle>
            <a:lvl1pPr>
              <a:defRPr b="0" i="0">
                <a:solidFill>
                  <a:schemeClr val="bg1"/>
                </a:solidFill>
              </a:defRPr>
            </a:lvl1pPr>
          </a:lstStyle>
          <a:p>
            <a:endParaRPr lang="en-US" dirty="0"/>
          </a:p>
        </p:txBody>
      </p:sp>
      <p:sp>
        <p:nvSpPr>
          <p:cNvPr id="10" name="Rectangle 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1008" y="292608"/>
            <a:ext cx="838199" cy="767687"/>
          </a:xfrm>
        </p:spPr>
        <p:txBody>
          <a:bodyPr/>
          <a:lstStyle>
            <a:lvl1pPr>
              <a:defRPr sz="2800" b="0" i="0">
                <a:latin typeface="+mj-lt"/>
              </a:defRPr>
            </a:lvl1p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32150678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Obraz panoramiczny z podpisem">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4966674"/>
            <a:ext cx="8825657" cy="566738"/>
          </a:xfrm>
        </p:spPr>
        <p:txBody>
          <a:bodyPr anchor="b">
            <a:normAutofit/>
          </a:bodyPr>
          <a:lstStyle>
            <a:lvl1pPr algn="l">
              <a:defRPr sz="2400" b="0"/>
            </a:lvl1pPr>
          </a:lstStyle>
          <a:p>
            <a:r>
              <a:rPr lang="pl-PL"/>
              <a:t>Kliknij, aby edytować styl</a:t>
            </a:r>
            <a:endParaRPr lang="en-US" dirty="0"/>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a:t>Kliknij ikonę, aby dodać obraz</a:t>
            </a:r>
            <a:endParaRPr lang="en-US" dirty="0"/>
          </a:p>
        </p:txBody>
      </p:sp>
      <p:sp>
        <p:nvSpPr>
          <p:cNvPr id="4" name="Text Placeholder 3"/>
          <p:cNvSpPr>
            <a:spLocks noGrp="1"/>
          </p:cNvSpPr>
          <p:nvPr>
            <p:ph type="body" sz="half" idx="2"/>
          </p:nvPr>
        </p:nvSpPr>
        <p:spPr bwMode="gray">
          <a:xfrm>
            <a:off x="1154956" y="5536665"/>
            <a:ext cx="8825656" cy="493712"/>
          </a:xfrm>
        </p:spPr>
        <p:txBody>
          <a:bodyPr>
            <a:normAutofit/>
          </a:bodyPr>
          <a:lstStyle>
            <a:lvl1pPr marL="0" indent="0">
              <a:buNone/>
              <a:defRPr sz="12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2F3E8B1C-86EF-43CF-8304-249481088644}" type="datetimeFigureOut">
              <a:rPr lang="en-US" smtClean="0"/>
              <a:pPr/>
              <a:t>3/3/2023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20277939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ytuł i podpis">
    <p:spTree>
      <p:nvGrpSpPr>
        <p:cNvPr id="1" name=""/>
        <p:cNvGrpSpPr/>
        <p:nvPr/>
      </p:nvGrpSpPr>
      <p:grpSpPr>
        <a:xfrm>
          <a:off x="0" y="0"/>
          <a:ext cx="0" cy="0"/>
          <a:chOff x="0" y="0"/>
          <a:chExt cx="0" cy="0"/>
        </a:xfrm>
      </p:grpSpPr>
      <p:grpSp>
        <p:nvGrpSpPr>
          <p:cNvPr id="12" name="Group 11"/>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3416"/>
            <a:ext cx="8825659" cy="1379755"/>
          </a:xfrm>
        </p:spPr>
        <p:txBody>
          <a:bodyPr/>
          <a:lstStyle>
            <a:lvl1pPr>
              <a:defRPr sz="4000"/>
            </a:lvl1pPr>
          </a:lstStyle>
          <a:p>
            <a:r>
              <a:rPr lang="pl-PL"/>
              <a:t>Kliknij, aby edytować styl</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4" name="Date Placeholder 3"/>
          <p:cNvSpPr>
            <a:spLocks noGrp="1"/>
          </p:cNvSpPr>
          <p:nvPr>
            <p:ph type="dt" sz="half" idx="10"/>
          </p:nvPr>
        </p:nvSpPr>
        <p:spPr/>
        <p:txBody>
          <a:bodyPr/>
          <a:lstStyle/>
          <a:p>
            <a:fld id="{2F3E8B1C-86EF-43CF-8304-249481088644}" type="datetimeFigureOut">
              <a:rPr lang="en-US" smtClean="0"/>
              <a:pPr/>
              <a:t>3/3/2023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32505449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Oferta z podpisem">
    <p:spTree>
      <p:nvGrpSpPr>
        <p:cNvPr id="1" name=""/>
        <p:cNvGrpSpPr/>
        <p:nvPr/>
      </p:nvGrpSpPr>
      <p:grpSpPr>
        <a:xfrm>
          <a:off x="0" y="0"/>
          <a:ext cx="0" cy="0"/>
          <a:chOff x="0" y="0"/>
          <a:chExt cx="0" cy="0"/>
        </a:xfrm>
      </p:grpSpPr>
      <p:grpSp>
        <p:nvGrpSpPr>
          <p:cNvPr id="7" name="Group 6"/>
          <p:cNvGrpSpPr/>
          <p:nvPr/>
        </p:nvGrpSpPr>
        <p:grpSpPr>
          <a:xfrm>
            <a:off x="0" y="-2373"/>
            <a:ext cx="12192000" cy="6867027"/>
            <a:chOff x="0" y="-2373"/>
            <a:chExt cx="12192000" cy="6867027"/>
          </a:xfrm>
        </p:grpSpPr>
        <p:sp>
          <p:nvSpPr>
            <p:cNvPr id="15" name="Rectangle 14"/>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4"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3" name="TextBox 12"/>
          <p:cNvSpPr txBox="1"/>
          <p:nvPr/>
        </p:nvSpPr>
        <p:spPr>
          <a:xfrm>
            <a:off x="9719438" y="2631815"/>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9" name="TextBox 8"/>
          <p:cNvSpPr txBox="1"/>
          <p:nvPr/>
        </p:nvSpPr>
        <p:spPr>
          <a:xfrm>
            <a:off x="898295" y="591093"/>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2" name="Title 1"/>
          <p:cNvSpPr>
            <a:spLocks noGrp="1"/>
          </p:cNvSpPr>
          <p:nvPr>
            <p:ph type="title"/>
          </p:nvPr>
        </p:nvSpPr>
        <p:spPr>
          <a:xfrm>
            <a:off x="1581878" y="980517"/>
            <a:ext cx="8453906" cy="2698249"/>
          </a:xfrm>
        </p:spPr>
        <p:txBody>
          <a:bodyPr/>
          <a:lstStyle>
            <a:lvl1pPr>
              <a:defRPr sz="4000"/>
            </a:lvl1pPr>
          </a:lstStyle>
          <a:p>
            <a:r>
              <a:rPr lang="pl-PL"/>
              <a:t>Kliknij, aby edytować styl</a:t>
            </a:r>
            <a:endParaRPr lang="en-US" dirty="0"/>
          </a:p>
        </p:txBody>
      </p:sp>
      <p:sp>
        <p:nvSpPr>
          <p:cNvPr id="14" name="Text Placeholder 3"/>
          <p:cNvSpPr>
            <a:spLocks noGrp="1"/>
          </p:cNvSpPr>
          <p:nvPr>
            <p:ph type="body" sz="half" idx="13"/>
          </p:nvPr>
        </p:nvSpPr>
        <p:spPr bwMode="gray">
          <a:xfrm>
            <a:off x="1945945" y="3678766"/>
            <a:ext cx="7725772" cy="342174"/>
          </a:xfrm>
        </p:spPr>
        <p:txBody>
          <a:bodyPr anchor="t">
            <a:normAutofit/>
          </a:bodyPr>
          <a:lstStyle>
            <a:lvl1pPr marL="0" indent="0">
              <a:buNone/>
              <a:defRPr lang="en-US" sz="1400" b="0" i="0" kern="1200" cap="small" dirty="0">
                <a:solidFill>
                  <a:schemeClr val="accent1"/>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4" name="Date Placeholder 3"/>
          <p:cNvSpPr>
            <a:spLocks noGrp="1"/>
          </p:cNvSpPr>
          <p:nvPr>
            <p:ph type="dt" sz="half" idx="10"/>
          </p:nvPr>
        </p:nvSpPr>
        <p:spPr/>
        <p:txBody>
          <a:bodyPr/>
          <a:lstStyle/>
          <a:p>
            <a:fld id="{2F3E8B1C-86EF-43CF-8304-249481088644}" type="datetimeFigureOut">
              <a:rPr lang="en-US" smtClean="0"/>
              <a:pPr/>
              <a:t>3/3/2023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32" name="Rectangle 3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36493134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Karta nazwy">
    <p:spTree>
      <p:nvGrpSpPr>
        <p:cNvPr id="1" name=""/>
        <p:cNvGrpSpPr/>
        <p:nvPr/>
      </p:nvGrpSpPr>
      <p:grpSpPr>
        <a:xfrm>
          <a:off x="0" y="0"/>
          <a:ext cx="0" cy="0"/>
          <a:chOff x="0" y="0"/>
          <a:chExt cx="0" cy="0"/>
        </a:xfrm>
      </p:grpSpPr>
      <p:grpSp>
        <p:nvGrpSpPr>
          <p:cNvPr id="18" name="Group 17"/>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pl-PL"/>
              <a:t>Kliknij, aby edytować styl</a:t>
            </a:r>
            <a:endParaRPr lang="en-US" dirty="0"/>
          </a:p>
        </p:txBody>
      </p:sp>
      <p:sp>
        <p:nvSpPr>
          <p:cNvPr id="3" name="Text Placeholder 2"/>
          <p:cNvSpPr>
            <a:spLocks noGrp="1"/>
          </p:cNvSpPr>
          <p:nvPr>
            <p:ph type="body" idx="1"/>
          </p:nvPr>
        </p:nvSpPr>
        <p:spPr>
          <a:xfrm>
            <a:off x="1154954" y="5033068"/>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p:txBody>
          <a:bodyPr/>
          <a:lstStyle/>
          <a:p>
            <a:fld id="{2F3E8B1C-86EF-43CF-8304-249481088644}" type="datetimeFigureOut">
              <a:rPr lang="en-US" smtClean="0"/>
              <a:pPr/>
              <a:t>3/3/2023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2" name="Rectangle 1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19780587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kolumn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pl-PL"/>
              <a:t>Kliknij, aby edytować styl</a:t>
            </a:r>
            <a:endParaRPr lang="en-US" dirty="0"/>
          </a:p>
        </p:txBody>
      </p:sp>
      <p:sp>
        <p:nvSpPr>
          <p:cNvPr id="3" name="Text Placeholder 2"/>
          <p:cNvSpPr>
            <a:spLocks noGrp="1"/>
          </p:cNvSpPr>
          <p:nvPr>
            <p:ph type="body" idx="1"/>
          </p:nvPr>
        </p:nvSpPr>
        <p:spPr>
          <a:xfrm>
            <a:off x="1154954" y="2617299"/>
            <a:ext cx="312916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16" name="Text Placeholder 3"/>
          <p:cNvSpPr>
            <a:spLocks noGrp="1"/>
          </p:cNvSpPr>
          <p:nvPr>
            <p:ph type="body" sz="half" idx="15"/>
          </p:nvPr>
        </p:nvSpPr>
        <p:spPr>
          <a:xfrm>
            <a:off x="1154954" y="3193561"/>
            <a:ext cx="3129168" cy="283349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Text Placeholder 4"/>
          <p:cNvSpPr>
            <a:spLocks noGrp="1"/>
          </p:cNvSpPr>
          <p:nvPr>
            <p:ph type="body" sz="quarter" idx="3"/>
          </p:nvPr>
        </p:nvSpPr>
        <p:spPr>
          <a:xfrm>
            <a:off x="4512721" y="2603502"/>
            <a:ext cx="314538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19" name="Text Placeholder 3"/>
          <p:cNvSpPr>
            <a:spLocks noGrp="1"/>
          </p:cNvSpPr>
          <p:nvPr>
            <p:ph type="body" sz="half" idx="16"/>
          </p:nvPr>
        </p:nvSpPr>
        <p:spPr>
          <a:xfrm>
            <a:off x="4512721" y="3193561"/>
            <a:ext cx="3145380" cy="283349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14" name="Text Placeholder 4"/>
          <p:cNvSpPr>
            <a:spLocks noGrp="1"/>
          </p:cNvSpPr>
          <p:nvPr>
            <p:ph type="body" sz="quarter" idx="13"/>
          </p:nvPr>
        </p:nvSpPr>
        <p:spPr>
          <a:xfrm>
            <a:off x="7886700" y="2617299"/>
            <a:ext cx="3161029"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20" name="Text Placeholder 3"/>
          <p:cNvSpPr>
            <a:spLocks noGrp="1"/>
          </p:cNvSpPr>
          <p:nvPr>
            <p:ph type="body" sz="half" idx="17"/>
          </p:nvPr>
        </p:nvSpPr>
        <p:spPr>
          <a:xfrm>
            <a:off x="7886700" y="3193561"/>
            <a:ext cx="3164719" cy="28334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cxnSp>
        <p:nvCxnSpPr>
          <p:cNvPr id="22" name="Straight Connector 21"/>
          <p:cNvCxnSpPr/>
          <p:nvPr/>
        </p:nvCxnSpPr>
        <p:spPr>
          <a:xfrm>
            <a:off x="440397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77240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2F3E8B1C-86EF-43CF-8304-249481088644}" type="datetimeFigureOut">
              <a:rPr lang="en-US" smtClean="0"/>
              <a:pPr/>
              <a:t>3/3/2023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17584634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kolumna obraz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pl-PL"/>
              <a:t>Kliknij, aby edytować styl</a:t>
            </a:r>
            <a:endParaRPr lang="en-US" dirty="0"/>
          </a:p>
        </p:txBody>
      </p:sp>
      <p:sp>
        <p:nvSpPr>
          <p:cNvPr id="3" name="Text Placeholder 2"/>
          <p:cNvSpPr>
            <a:spLocks noGrp="1"/>
          </p:cNvSpPr>
          <p:nvPr>
            <p:ph type="body" idx="1"/>
          </p:nvPr>
        </p:nvSpPr>
        <p:spPr>
          <a:xfrm>
            <a:off x="1154952" y="4532845"/>
            <a:ext cx="30504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29" name="Picture Placeholder 2"/>
          <p:cNvSpPr>
            <a:spLocks noGrp="1" noChangeAspect="1"/>
          </p:cNvSpPr>
          <p:nvPr>
            <p:ph type="pic" idx="15"/>
          </p:nvPr>
        </p:nvSpPr>
        <p:spPr>
          <a:xfrm>
            <a:off x="1334552"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a:t>Kliknij ikonę, aby dodać obraz</a:t>
            </a:r>
            <a:endParaRPr lang="en-US" dirty="0"/>
          </a:p>
        </p:txBody>
      </p:sp>
      <p:sp>
        <p:nvSpPr>
          <p:cNvPr id="22" name="Text Placeholder 3"/>
          <p:cNvSpPr>
            <a:spLocks noGrp="1"/>
          </p:cNvSpPr>
          <p:nvPr>
            <p:ph type="body" sz="half" idx="18"/>
          </p:nvPr>
        </p:nvSpPr>
        <p:spPr>
          <a:xfrm>
            <a:off x="1154953" y="5109107"/>
            <a:ext cx="3050437"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Text Placeholder 4"/>
          <p:cNvSpPr>
            <a:spLocks noGrp="1"/>
          </p:cNvSpPr>
          <p:nvPr>
            <p:ph type="body" sz="quarter" idx="3"/>
          </p:nvPr>
        </p:nvSpPr>
        <p:spPr>
          <a:xfrm>
            <a:off x="4572537" y="4532846"/>
            <a:ext cx="3046766" cy="651156"/>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30" name="Picture Placeholder 2"/>
          <p:cNvSpPr>
            <a:spLocks noGrp="1" noChangeAspect="1"/>
          </p:cNvSpPr>
          <p:nvPr>
            <p:ph type="pic" idx="21"/>
          </p:nvPr>
        </p:nvSpPr>
        <p:spPr>
          <a:xfrm>
            <a:off x="4748463" y="2603500"/>
            <a:ext cx="2691241"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a:t>Kliknij ikonę, aby dodać obraz</a:t>
            </a:r>
            <a:endParaRPr lang="en-US" dirty="0"/>
          </a:p>
        </p:txBody>
      </p:sp>
      <p:sp>
        <p:nvSpPr>
          <p:cNvPr id="23" name="Text Placeholder 3"/>
          <p:cNvSpPr>
            <a:spLocks noGrp="1"/>
          </p:cNvSpPr>
          <p:nvPr>
            <p:ph type="body" sz="half" idx="19"/>
          </p:nvPr>
        </p:nvSpPr>
        <p:spPr>
          <a:xfrm>
            <a:off x="4568865" y="5184002"/>
            <a:ext cx="3050438" cy="84305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14" name="Text Placeholder 4"/>
          <p:cNvSpPr>
            <a:spLocks noGrp="1"/>
          </p:cNvSpPr>
          <p:nvPr>
            <p:ph type="body" sz="quarter" idx="13"/>
          </p:nvPr>
        </p:nvSpPr>
        <p:spPr>
          <a:xfrm>
            <a:off x="7983434" y="4532847"/>
            <a:ext cx="3050438" cy="651154"/>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31"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a:t>Kliknij ikonę, aby dodać obraz</a:t>
            </a:r>
            <a:endParaRPr lang="en-US" dirty="0"/>
          </a:p>
        </p:txBody>
      </p:sp>
      <p:sp>
        <p:nvSpPr>
          <p:cNvPr id="24" name="Text Placeholder 3"/>
          <p:cNvSpPr>
            <a:spLocks noGrp="1"/>
          </p:cNvSpPr>
          <p:nvPr>
            <p:ph type="body" sz="half" idx="20"/>
          </p:nvPr>
        </p:nvSpPr>
        <p:spPr>
          <a:xfrm>
            <a:off x="7983434" y="5184001"/>
            <a:ext cx="3050437" cy="843054"/>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cxnSp>
        <p:nvCxnSpPr>
          <p:cNvPr id="17" name="Straight Connector 16"/>
          <p:cNvCxnSpPr/>
          <p:nvPr/>
        </p:nvCxnSpPr>
        <p:spPr>
          <a:xfrm>
            <a:off x="4388153" y="2603500"/>
            <a:ext cx="0" cy="3517594"/>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801905" y="2603500"/>
            <a:ext cx="0" cy="34925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2F3E8B1C-86EF-43CF-8304-249481088644}" type="datetimeFigureOut">
              <a:rPr lang="en-US" smtClean="0"/>
              <a:pPr/>
              <a:t>3/3/2023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23379287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a:xfrm>
            <a:off x="1154953" y="973668"/>
            <a:ext cx="8825660" cy="706964"/>
          </a:xfrm>
        </p:spPr>
        <p:txBody>
          <a:bodyPr/>
          <a:lstStyle/>
          <a:p>
            <a:r>
              <a:rPr lang="pl-PL"/>
              <a:t>Kliknij, aby edytować styl</a:t>
            </a:r>
            <a:endParaRPr lang="en-US" dirty="0"/>
          </a:p>
        </p:txBody>
      </p:sp>
      <p:sp>
        <p:nvSpPr>
          <p:cNvPr id="3" name="Vertical Text Placeholder 2"/>
          <p:cNvSpPr>
            <a:spLocks noGrp="1"/>
          </p:cNvSpPr>
          <p:nvPr>
            <p:ph type="body" orient="vert" idx="1"/>
          </p:nvPr>
        </p:nvSpPr>
        <p:spPr/>
        <p:txBody>
          <a:bodyPr vert="eaVert" anchor="t" anchorCtr="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2F3E8B1C-86EF-43CF-8304-249481088644}" type="datetimeFigureOut">
              <a:rPr lang="en-US" smtClean="0"/>
              <a:pPr/>
              <a:t>3/3/2023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36913185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Tytuł pionowy i tekst">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76756" y="1278468"/>
            <a:ext cx="1413933" cy="4748589"/>
          </a:xfrm>
        </p:spPr>
        <p:txBody>
          <a:bodyPr vert="eaVert" anchor="b" anchorCtr="0"/>
          <a:lstStyle/>
          <a:p>
            <a:r>
              <a:rPr lang="pl-PL"/>
              <a:t>Kliknij, aby edytować styl</a:t>
            </a:r>
            <a:endParaRPr lang="en-US" dirty="0"/>
          </a:p>
        </p:txBody>
      </p:sp>
      <p:sp>
        <p:nvSpPr>
          <p:cNvPr id="3" name="Vertical Text Placeholder 2"/>
          <p:cNvSpPr>
            <a:spLocks noGrp="1"/>
          </p:cNvSpPr>
          <p:nvPr>
            <p:ph type="body" orient="vert" idx="1"/>
          </p:nvPr>
        </p:nvSpPr>
        <p:spPr>
          <a:xfrm>
            <a:off x="1154954" y="1278468"/>
            <a:ext cx="6247546" cy="4748590"/>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2F3E8B1C-86EF-43CF-8304-249481088644}" type="datetimeFigureOut">
              <a:rPr lang="en-US" smtClean="0"/>
              <a:pPr/>
              <a:t>3/3/2023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25437836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2F3E8B1C-86EF-43CF-8304-249481088644}" type="datetimeFigureOut">
              <a:rPr lang="en-US" smtClean="0"/>
              <a:pPr/>
              <a:t>3/3/2023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23948721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Nagłówek sekcji">
    <p:spTree>
      <p:nvGrpSpPr>
        <p:cNvPr id="1" name=""/>
        <p:cNvGrpSpPr/>
        <p:nvPr/>
      </p:nvGrpSpPr>
      <p:grpSpPr>
        <a:xfrm>
          <a:off x="0" y="0"/>
          <a:ext cx="0" cy="0"/>
          <a:chOff x="0" y="0"/>
          <a:chExt cx="0" cy="0"/>
        </a:xfrm>
      </p:grpSpPr>
      <p:grpSp>
        <p:nvGrpSpPr>
          <p:cNvPr id="13" name="Group 12"/>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7645"/>
            <a:ext cx="4351023" cy="2283824"/>
          </a:xfrm>
        </p:spPr>
        <p:txBody>
          <a:bodyPr anchor="ctr"/>
          <a:lstStyle>
            <a:lvl1pPr algn="l">
              <a:defRPr sz="4000" b="0" cap="none"/>
            </a:lvl1pPr>
          </a:lstStyle>
          <a:p>
            <a:r>
              <a:rPr lang="pl-PL"/>
              <a:t>Kliknij, aby edytować styl</a:t>
            </a:r>
            <a:endParaRPr lang="en-US" dirty="0"/>
          </a:p>
        </p:txBody>
      </p:sp>
      <p:sp>
        <p:nvSpPr>
          <p:cNvPr id="3" name="Text Placeholder 2"/>
          <p:cNvSpPr>
            <a:spLocks noGrp="1"/>
          </p:cNvSpPr>
          <p:nvPr>
            <p:ph type="body" idx="1"/>
          </p:nvPr>
        </p:nvSpPr>
        <p:spPr>
          <a:xfrm>
            <a:off x="6895558" y="2677644"/>
            <a:ext cx="3755379" cy="2283823"/>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p:txBody>
          <a:bodyPr/>
          <a:lstStyle/>
          <a:p>
            <a:fld id="{2F3E8B1C-86EF-43CF-8304-249481088644}" type="datetimeFigureOut">
              <a:rPr lang="en-US" smtClean="0"/>
              <a:pPr/>
              <a:t>3/3/2023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4025007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Date Placeholder 4"/>
          <p:cNvSpPr>
            <a:spLocks noGrp="1"/>
          </p:cNvSpPr>
          <p:nvPr>
            <p:ph type="dt" sz="half" idx="10"/>
          </p:nvPr>
        </p:nvSpPr>
        <p:spPr/>
        <p:txBody>
          <a:bodyPr/>
          <a:lstStyle/>
          <a:p>
            <a:fld id="{2F3E8B1C-86EF-43CF-8304-249481088644}" type="datetimeFigureOut">
              <a:rPr lang="en-US" smtClean="0"/>
              <a:pPr/>
              <a:t>3/3/2023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24723966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l-PL"/>
              <a:t>Kliknij, aby edytować styl</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Content Placeholder 5"/>
          <p:cNvSpPr>
            <a:spLocks noGrp="1"/>
          </p:cNvSpPr>
          <p:nvPr>
            <p:ph sz="quarter" idx="4"/>
          </p:nvPr>
        </p:nvSpPr>
        <p:spPr>
          <a:xfrm>
            <a:off x="6208710" y="3179762"/>
            <a:ext cx="4825159" cy="2840039"/>
          </a:xfrm>
        </p:spPr>
        <p:txBody>
          <a:bodyPr>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7" name="Date Placeholder 6"/>
          <p:cNvSpPr>
            <a:spLocks noGrp="1"/>
          </p:cNvSpPr>
          <p:nvPr>
            <p:ph type="dt" sz="half" idx="10"/>
          </p:nvPr>
        </p:nvSpPr>
        <p:spPr/>
        <p:txBody>
          <a:bodyPr/>
          <a:lstStyle/>
          <a:p>
            <a:fld id="{2F3E8B1C-86EF-43CF-8304-249481088644}" type="datetimeFigureOut">
              <a:rPr lang="en-US" smtClean="0"/>
              <a:pPr/>
              <a:t>3/3/2023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30319617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Date Placeholder 2"/>
          <p:cNvSpPr>
            <a:spLocks noGrp="1"/>
          </p:cNvSpPr>
          <p:nvPr>
            <p:ph type="dt" sz="half" idx="10"/>
          </p:nvPr>
        </p:nvSpPr>
        <p:spPr/>
        <p:txBody>
          <a:bodyPr/>
          <a:lstStyle/>
          <a:p>
            <a:fld id="{2F3E8B1C-86EF-43CF-8304-249481088644}" type="datetimeFigureOut">
              <a:rPr lang="en-US" smtClean="0"/>
              <a:pPr/>
              <a:t>3/3/2023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23303800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3E8B1C-86EF-43CF-8304-249481088644}" type="datetimeFigureOut">
              <a:rPr lang="en-US" smtClean="0"/>
              <a:pPr/>
              <a:t>3/3/2023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26690487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Zawartość z podpisem">
    <p:spTree>
      <p:nvGrpSpPr>
        <p:cNvPr id="1" name=""/>
        <p:cNvGrpSpPr/>
        <p:nvPr/>
      </p:nvGrpSpPr>
      <p:grpSpPr>
        <a:xfrm>
          <a:off x="0" y="0"/>
          <a:ext cx="0" cy="0"/>
          <a:chOff x="0" y="0"/>
          <a:chExt cx="0" cy="0"/>
        </a:xfrm>
      </p:grpSpPr>
      <p:grpSp>
        <p:nvGrpSpPr>
          <p:cNvPr id="14" name="Group 13"/>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Oval 15"/>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295400"/>
            <a:ext cx="2793159" cy="1600200"/>
          </a:xfrm>
        </p:spPr>
        <p:txBody>
          <a:bodyPr anchor="b"/>
          <a:lstStyle>
            <a:lvl1pPr algn="l">
              <a:defRPr sz="2400" b="0"/>
            </a:lvl1pPr>
          </a:lstStyle>
          <a:p>
            <a:r>
              <a:rPr lang="pl-PL"/>
              <a:t>Kliknij, aby edytować styl</a:t>
            </a:r>
            <a:endParaRPr lang="en-US" dirty="0"/>
          </a:p>
        </p:txBody>
      </p:sp>
      <p:sp>
        <p:nvSpPr>
          <p:cNvPr id="3" name="Content Placeholder 2"/>
          <p:cNvSpPr>
            <a:spLocks noGrp="1"/>
          </p:cNvSpPr>
          <p:nvPr>
            <p:ph idx="1"/>
          </p:nvPr>
        </p:nvSpPr>
        <p:spPr>
          <a:xfrm>
            <a:off x="5781146" y="1447800"/>
            <a:ext cx="5190065" cy="4572000"/>
          </a:xfrm>
        </p:spPr>
        <p:txBody>
          <a:bodyPr anchor="ctr">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Text Placeholder 3"/>
          <p:cNvSpPr>
            <a:spLocks noGrp="1"/>
          </p:cNvSpPr>
          <p:nvPr>
            <p:ph type="body" sz="half" idx="2"/>
          </p:nvPr>
        </p:nvSpPr>
        <p:spPr bwMode="gray">
          <a:xfrm>
            <a:off x="1154955" y="2895600"/>
            <a:ext cx="2793158" cy="3129279"/>
          </a:xfrm>
        </p:spPr>
        <p:txBody>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2F3E8B1C-86EF-43CF-8304-249481088644}" type="datetimeFigureOut">
              <a:rPr lang="en-US" smtClean="0"/>
              <a:pPr/>
              <a:t>3/3/2023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21104222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az z podpisem">
    <p:spTree>
      <p:nvGrpSpPr>
        <p:cNvPr id="1" name=""/>
        <p:cNvGrpSpPr/>
        <p:nvPr/>
      </p:nvGrpSpPr>
      <p:grpSpPr>
        <a:xfrm>
          <a:off x="0" y="0"/>
          <a:ext cx="0" cy="0"/>
          <a:chOff x="0" y="0"/>
          <a:chExt cx="0" cy="0"/>
        </a:xfrm>
      </p:grpSpPr>
      <p:grpSp>
        <p:nvGrpSpPr>
          <p:cNvPr id="20" name="Group 19"/>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60" cy="1735668"/>
          </a:xfrm>
        </p:spPr>
        <p:txBody>
          <a:bodyPr anchor="b">
            <a:normAutofit/>
          </a:bodyPr>
          <a:lstStyle>
            <a:lvl1pPr algn="l">
              <a:defRPr sz="3600" b="0"/>
            </a:lvl1pPr>
          </a:lstStyle>
          <a:p>
            <a:r>
              <a:rPr lang="pl-PL"/>
              <a:t>Kliknij, aby edytować styl</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a:t>Kliknij ikonę, aby dodać obraz</a:t>
            </a:r>
            <a:endParaRPr lang="en-US" dirty="0"/>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2F3E8B1C-86EF-43CF-8304-249481088644}" type="datetimeFigureOut">
              <a:rPr lang="en-US" smtClean="0"/>
              <a:pPr/>
              <a:t>3/3/2023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6955516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9" name="Group 8"/>
          <p:cNvGrpSpPr/>
          <p:nvPr/>
        </p:nvGrpSpPr>
        <p:grpSpPr>
          <a:xfrm>
            <a:off x="0" y="-2373"/>
            <a:ext cx="12192000" cy="6867027"/>
            <a:chOff x="0" y="-2373"/>
            <a:chExt cx="12192000" cy="6867027"/>
          </a:xfrm>
        </p:grpSpPr>
        <p:sp>
          <p:nvSpPr>
            <p:cNvPr id="26" name="Rectangle 25"/>
            <p:cNvSpPr/>
            <p:nvPr/>
          </p:nvSpPr>
          <p:spPr>
            <a:xfrm>
              <a:off x="0" y="0"/>
              <a:ext cx="12192000" cy="6858000"/>
            </a:xfrm>
            <a:prstGeom prst="rect">
              <a:avLst/>
            </a:prstGeom>
            <a:blipFill>
              <a:blip r:embed="rId19">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0"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3" y="973668"/>
            <a:ext cx="8761413" cy="706964"/>
          </a:xfrm>
          <a:prstGeom prst="rect">
            <a:avLst/>
          </a:prstGeom>
        </p:spPr>
        <p:txBody>
          <a:bodyPr vert="horz" lIns="91440" tIns="45720" rIns="91440" bIns="45720" rtlCol="0" anchor="ctr">
            <a:noAutofit/>
          </a:bodyPr>
          <a:lstStyle/>
          <a:p>
            <a:r>
              <a:rPr lang="pl-PL"/>
              <a:t>Kliknij, aby edytować styl</a:t>
            </a:r>
            <a:endParaRPr lang="en-US" dirty="0"/>
          </a:p>
        </p:txBody>
      </p:sp>
      <p:sp>
        <p:nvSpPr>
          <p:cNvPr id="3" name="Text Placeholder 2"/>
          <p:cNvSpPr>
            <a:spLocks noGrp="1"/>
          </p:cNvSpPr>
          <p:nvPr>
            <p:ph type="body" idx="1"/>
          </p:nvPr>
        </p:nvSpPr>
        <p:spPr>
          <a:xfrm>
            <a:off x="1154955" y="2603500"/>
            <a:ext cx="8761412" cy="3416300"/>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2"/>
          </p:nvPr>
        </p:nvSpPr>
        <p:spPr>
          <a:xfrm>
            <a:off x="10650938" y="6394061"/>
            <a:ext cx="990599" cy="304799"/>
          </a:xfrm>
          <a:prstGeom prst="rect">
            <a:avLst/>
          </a:prstGeom>
        </p:spPr>
        <p:txBody>
          <a:bodyPr vert="horz" lIns="91440" tIns="45720" rIns="91440" bIns="45720" rtlCol="0" anchor="t"/>
          <a:lstStyle>
            <a:lvl1pPr algn="r">
              <a:defRPr sz="1000" b="1" i="0">
                <a:solidFill>
                  <a:schemeClr val="accent1"/>
                </a:solidFill>
              </a:defRPr>
            </a:lvl1pPr>
          </a:lstStyle>
          <a:p>
            <a:fld id="{2F3E8B1C-86EF-43CF-8304-249481088644}" type="datetimeFigureOut">
              <a:rPr lang="en-US" smtClean="0"/>
              <a:pPr/>
              <a:t>3/3/2023</a:t>
            </a:fld>
            <a:endParaRPr lang="en-US" dirty="0"/>
          </a:p>
        </p:txBody>
      </p:sp>
      <p:sp>
        <p:nvSpPr>
          <p:cNvPr id="5" name="Footer Placeholder 4"/>
          <p:cNvSpPr>
            <a:spLocks noGrp="1"/>
          </p:cNvSpPr>
          <p:nvPr>
            <p:ph type="ftr" sz="quarter" idx="3"/>
          </p:nvPr>
        </p:nvSpPr>
        <p:spPr>
          <a:xfrm>
            <a:off x="528358" y="6391838"/>
            <a:ext cx="3859795" cy="304801"/>
          </a:xfrm>
          <a:prstGeom prst="rect">
            <a:avLst/>
          </a:prstGeom>
        </p:spPr>
        <p:txBody>
          <a:bodyPr vert="horz" lIns="91440" tIns="45720" rIns="91440" bIns="45720" rtlCol="0" anchor="b"/>
          <a:lstStyle>
            <a:lvl1pPr algn="l">
              <a:defRPr sz="1000" b="1" i="0">
                <a:solidFill>
                  <a:schemeClr val="accent1"/>
                </a:solidFill>
                <a:latin typeface="+mn-lt"/>
              </a:defRPr>
            </a:lvl1pPr>
          </a:lstStyle>
          <a:p>
            <a:endParaRPr lang="en-US" dirty="0"/>
          </a:p>
        </p:txBody>
      </p:sp>
      <p:sp>
        <p:nvSpPr>
          <p:cNvPr id="22" name="Rectangle 2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4256974925"/>
      </p:ext>
    </p:extLst>
  </p:cSld>
  <p:clrMap bg1="lt1" tx1="dk1" bg2="lt2" tx2="dk2" accent1="accent1" accent2="accent2" accent3="accent3" accent4="accent4" accent5="accent5" accent6="accent6" hlink="hlink" folHlink="folHlink"/>
  <p:sldLayoutIdLst>
    <p:sldLayoutId id="2147484026" r:id="rId1"/>
    <p:sldLayoutId id="2147484027" r:id="rId2"/>
    <p:sldLayoutId id="2147484028" r:id="rId3"/>
    <p:sldLayoutId id="2147484029" r:id="rId4"/>
    <p:sldLayoutId id="2147484030" r:id="rId5"/>
    <p:sldLayoutId id="2147484031" r:id="rId6"/>
    <p:sldLayoutId id="2147484032" r:id="rId7"/>
    <p:sldLayoutId id="2147484033" r:id="rId8"/>
    <p:sldLayoutId id="2147484034" r:id="rId9"/>
    <p:sldLayoutId id="2147484035" r:id="rId10"/>
    <p:sldLayoutId id="2147484036" r:id="rId11"/>
    <p:sldLayoutId id="2147484037" r:id="rId12"/>
    <p:sldLayoutId id="2147484038" r:id="rId13"/>
    <p:sldLayoutId id="2147484039" r:id="rId14"/>
    <p:sldLayoutId id="2147484040" r:id="rId15"/>
    <p:sldLayoutId id="2147484041" r:id="rId16"/>
    <p:sldLayoutId id="2147484042"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mailto:ork@pfron.org.pl" TargetMode="Externa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8" Type="http://schemas.openxmlformats.org/officeDocument/2006/relationships/diagramLayout" Target="../diagrams/layout3.xml"/><Relationship Id="rId13" Type="http://schemas.openxmlformats.org/officeDocument/2006/relationships/diagramLayout" Target="../diagrams/layout4.xml"/><Relationship Id="rId3" Type="http://schemas.openxmlformats.org/officeDocument/2006/relationships/diagramLayout" Target="../diagrams/layout2.xml"/><Relationship Id="rId7" Type="http://schemas.openxmlformats.org/officeDocument/2006/relationships/diagramData" Target="../diagrams/data3.xml"/><Relationship Id="rId12" Type="http://schemas.openxmlformats.org/officeDocument/2006/relationships/diagramData" Target="../diagrams/data4.xml"/><Relationship Id="rId2" Type="http://schemas.openxmlformats.org/officeDocument/2006/relationships/diagramData" Target="../diagrams/data2.xml"/><Relationship Id="rId16" Type="http://schemas.microsoft.com/office/2007/relationships/diagramDrawing" Target="../diagrams/drawing4.xml"/><Relationship Id="rId1" Type="http://schemas.openxmlformats.org/officeDocument/2006/relationships/slideLayout" Target="../slideLayouts/slideLayout6.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5" Type="http://schemas.openxmlformats.org/officeDocument/2006/relationships/diagramColors" Target="../diagrams/colors4.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 Id="rId14" Type="http://schemas.openxmlformats.org/officeDocument/2006/relationships/diagramQuickStyle" Target="../diagrams/quickStyle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30D19469-7E12-48CC-BC55-963A8976BA2B}"/>
              </a:ext>
            </a:extLst>
          </p:cNvPr>
          <p:cNvSpPr>
            <a:spLocks noGrp="1"/>
          </p:cNvSpPr>
          <p:nvPr>
            <p:ph type="ctrTitle"/>
          </p:nvPr>
        </p:nvSpPr>
        <p:spPr>
          <a:xfrm>
            <a:off x="1154955" y="4728117"/>
            <a:ext cx="8825658" cy="955190"/>
          </a:xfrm>
        </p:spPr>
        <p:txBody>
          <a:bodyPr>
            <a:normAutofit/>
          </a:bodyPr>
          <a:lstStyle/>
          <a:p>
            <a:pPr>
              <a:lnSpc>
                <a:spcPct val="90000"/>
              </a:lnSpc>
              <a:spcBef>
                <a:spcPts val="0"/>
              </a:spcBef>
            </a:pPr>
            <a:r>
              <a:rPr lang="pl-PL" sz="2000" b="1" dirty="0">
                <a:latin typeface="Calibri" panose="020F0502020204030204" pitchFamily="34" charset="0"/>
                <a:cs typeface="Calibri" panose="020F0502020204030204" pitchFamily="34" charset="0"/>
              </a:rPr>
              <a:t>MODEL REHABILITACJI KOMPLEKSOWEJ</a:t>
            </a:r>
            <a:br>
              <a:rPr lang="pl-PL" sz="2000" b="1" dirty="0">
                <a:latin typeface="Calibri" panose="020F0502020204030204" pitchFamily="34" charset="0"/>
                <a:cs typeface="Calibri" panose="020F0502020204030204" pitchFamily="34" charset="0"/>
              </a:rPr>
            </a:br>
            <a:r>
              <a:rPr lang="pl-PL" sz="2000" b="1" dirty="0">
                <a:latin typeface="Calibri" panose="020F0502020204030204" pitchFamily="34" charset="0"/>
                <a:cs typeface="Calibri" panose="020F0502020204030204" pitchFamily="34" charset="0"/>
              </a:rPr>
              <a:t>nowe rozwiązanie zwiększające efektywność zatrudnienia osób niepełnosprawnych</a:t>
            </a:r>
            <a:endParaRPr lang="pl-PL" sz="900" dirty="0">
              <a:latin typeface="Calibri" panose="020F0502020204030204" pitchFamily="34" charset="0"/>
              <a:cs typeface="Calibri" panose="020F0502020204030204" pitchFamily="34" charset="0"/>
            </a:endParaRPr>
          </a:p>
        </p:txBody>
      </p:sp>
      <p:sp>
        <p:nvSpPr>
          <p:cNvPr id="3" name="Podtytuł 2">
            <a:extLst>
              <a:ext uri="{FF2B5EF4-FFF2-40B4-BE49-F238E27FC236}">
                <a16:creationId xmlns:a16="http://schemas.microsoft.com/office/drawing/2014/main" xmlns="" id="{C142D18D-85AD-4518-BDFA-E4BD169A7ECC}"/>
              </a:ext>
            </a:extLst>
          </p:cNvPr>
          <p:cNvSpPr>
            <a:spLocks noGrp="1"/>
          </p:cNvSpPr>
          <p:nvPr>
            <p:ph type="subTitle" idx="1"/>
          </p:nvPr>
        </p:nvSpPr>
        <p:spPr>
          <a:xfrm>
            <a:off x="1154954" y="5616549"/>
            <a:ext cx="8825658" cy="319560"/>
          </a:xfrm>
        </p:spPr>
        <p:txBody>
          <a:bodyPr>
            <a:normAutofit lnSpcReduction="10000"/>
          </a:bodyPr>
          <a:lstStyle/>
          <a:p>
            <a:r>
              <a:rPr lang="pl-PL" sz="1600" dirty="0">
                <a:latin typeface="Calibri" panose="020F0502020204030204" pitchFamily="34" charset="0"/>
                <a:cs typeface="Calibri" panose="020F0502020204030204" pitchFamily="34" charset="0"/>
              </a:rPr>
              <a:t>www.pfron.org.pl</a:t>
            </a:r>
          </a:p>
        </p:txBody>
      </p:sp>
      <p:pic>
        <p:nvPicPr>
          <p:cNvPr id="5" name="Obraz 4" descr="Obraz zawierający kurort, meble, kilka, kolumnada&#10;&#10;Opis wygenerowany automatycznie">
            <a:extLst>
              <a:ext uri="{FF2B5EF4-FFF2-40B4-BE49-F238E27FC236}">
                <a16:creationId xmlns:a16="http://schemas.microsoft.com/office/drawing/2014/main" xmlns="" id="{E5BD5FBD-B592-4756-B8E1-F31E61B9EC47}"/>
              </a:ext>
            </a:extLst>
          </p:cNvPr>
          <p:cNvPicPr>
            <a:picLocks noChangeAspect="1"/>
          </p:cNvPicPr>
          <p:nvPr/>
        </p:nvPicPr>
        <p:blipFill rotWithShape="1">
          <a:blip r:embed="rId2"/>
          <a:srcRect r="-1" b="7549"/>
          <a:stretch/>
        </p:blipFill>
        <p:spPr>
          <a:xfrm>
            <a:off x="1154953" y="471948"/>
            <a:ext cx="8825659" cy="4100059"/>
          </a:xfrm>
          <a:prstGeom prst="rect">
            <a:avLst/>
          </a:prstGeom>
          <a:effectLst>
            <a:outerShdw blurRad="50800" dist="50800" dir="5400000" algn="tl" rotWithShape="0">
              <a:srgbClr val="000000">
                <a:alpha val="43000"/>
              </a:srgbClr>
            </a:outerShdw>
          </a:effectLst>
        </p:spPr>
      </p:pic>
      <p:pic>
        <p:nvPicPr>
          <p:cNvPr id="9" name="Obraz 8" descr="Obraz zawierający tekst&#10;&#10;Opis wygenerowany automatycznie">
            <a:extLst>
              <a:ext uri="{FF2B5EF4-FFF2-40B4-BE49-F238E27FC236}">
                <a16:creationId xmlns:a16="http://schemas.microsoft.com/office/drawing/2014/main" xmlns="" id="{4499B29A-12A5-4165-9445-B35349F997F0}"/>
              </a:ext>
            </a:extLst>
          </p:cNvPr>
          <p:cNvPicPr>
            <a:picLocks noChangeAspect="1"/>
          </p:cNvPicPr>
          <p:nvPr/>
        </p:nvPicPr>
        <p:blipFill>
          <a:blip r:embed="rId3"/>
          <a:stretch>
            <a:fillRect/>
          </a:stretch>
        </p:blipFill>
        <p:spPr>
          <a:xfrm>
            <a:off x="4815762" y="5683307"/>
            <a:ext cx="6960637" cy="933580"/>
          </a:xfrm>
          <a:prstGeom prst="rect">
            <a:avLst/>
          </a:prstGeom>
        </p:spPr>
      </p:pic>
    </p:spTree>
    <p:extLst>
      <p:ext uri="{BB962C8B-B14F-4D97-AF65-F5344CB8AC3E}">
        <p14:creationId xmlns:p14="http://schemas.microsoft.com/office/powerpoint/2010/main" val="3121812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xmlns="" id="{7D1CDD81-7F6A-4E9A-94B4-BE22BDB28C38}"/>
              </a:ext>
            </a:extLst>
          </p:cNvPr>
          <p:cNvSpPr>
            <a:spLocks noGrp="1"/>
          </p:cNvSpPr>
          <p:nvPr>
            <p:ph idx="1"/>
          </p:nvPr>
        </p:nvSpPr>
        <p:spPr>
          <a:xfrm>
            <a:off x="220898" y="2259339"/>
            <a:ext cx="11299630" cy="1915096"/>
          </a:xfrm>
        </p:spPr>
        <p:txBody>
          <a:bodyPr>
            <a:normAutofit fontScale="25000" lnSpcReduction="20000"/>
          </a:bodyPr>
          <a:lstStyle/>
          <a:p>
            <a:pPr marL="0" indent="0">
              <a:buNone/>
            </a:pPr>
            <a:r>
              <a:rPr lang="pl-PL" sz="7200" dirty="0">
                <a:solidFill>
                  <a:schemeClr val="tx1"/>
                </a:solidFill>
                <a:latin typeface="Calibri" panose="020F0502020204030204" pitchFamily="34" charset="0"/>
                <a:cs typeface="Calibri" panose="020F0502020204030204" pitchFamily="34" charset="0"/>
              </a:rPr>
              <a:t>W trakcie pobytu w ORK Uczestnik ma zapewnione:</a:t>
            </a:r>
          </a:p>
          <a:p>
            <a:pPr>
              <a:buClr>
                <a:srgbClr val="002060"/>
              </a:buClr>
              <a:buFont typeface="Wingdings" panose="05000000000000000000" pitchFamily="2" charset="2"/>
              <a:buChar char="Ø"/>
            </a:pPr>
            <a:r>
              <a:rPr lang="pl-PL" sz="7200" b="1" dirty="0">
                <a:solidFill>
                  <a:srgbClr val="002060"/>
                </a:solidFill>
                <a:latin typeface="Calibri" panose="020F0502020204030204" pitchFamily="34" charset="0"/>
                <a:cs typeface="Calibri" panose="020F0502020204030204" pitchFamily="34" charset="0"/>
              </a:rPr>
              <a:t>osoby przebywające w trybie stacjonarnym: </a:t>
            </a:r>
          </a:p>
          <a:p>
            <a:pPr marL="357188" indent="-271463" algn="just">
              <a:buFont typeface="Arial" panose="020B0604020202020204" pitchFamily="34" charset="0"/>
              <a:buChar char="•"/>
            </a:pPr>
            <a:r>
              <a:rPr lang="pl-PL" sz="7200" dirty="0">
                <a:solidFill>
                  <a:schemeClr val="tx1"/>
                </a:solidFill>
                <a:latin typeface="Calibri" panose="020F0502020204030204" pitchFamily="34" charset="0"/>
                <a:cs typeface="Calibri" panose="020F0502020204030204" pitchFamily="34" charset="0"/>
              </a:rPr>
              <a:t>noclegi w pokojach 1 osobowych oraz pełne wyżywienie (trzy posiłki dziennie) z uwzględnieniem zdrowotnych potrzeb żywieniowych, </a:t>
            </a:r>
          </a:p>
          <a:p>
            <a:pPr marL="357188" indent="-271463" algn="just">
              <a:buFont typeface="Arial" panose="020B0604020202020204" pitchFamily="34" charset="0"/>
              <a:buChar char="•"/>
            </a:pPr>
            <a:r>
              <a:rPr lang="pl-PL" sz="7200" dirty="0">
                <a:solidFill>
                  <a:schemeClr val="tx1"/>
                </a:solidFill>
                <a:latin typeface="Calibri" panose="020F0502020204030204" pitchFamily="34" charset="0"/>
                <a:cs typeface="Calibri" panose="020F0502020204030204" pitchFamily="34" charset="0"/>
              </a:rPr>
              <a:t>zwrot kosztów dojazdu do ośrodka z miejsca zamieszkania,</a:t>
            </a:r>
          </a:p>
          <a:p>
            <a:pPr marL="357188" indent="-271463" algn="just">
              <a:buFont typeface="Arial" panose="020B0604020202020204" pitchFamily="34" charset="0"/>
              <a:buChar char="•"/>
            </a:pPr>
            <a:r>
              <a:rPr lang="pl-PL" sz="7200" dirty="0">
                <a:solidFill>
                  <a:schemeClr val="tx1"/>
                </a:solidFill>
                <a:latin typeface="Calibri" panose="020F0502020204030204" pitchFamily="34" charset="0"/>
                <a:cs typeface="Calibri" panose="020F0502020204030204" pitchFamily="34" charset="0"/>
              </a:rPr>
              <a:t>możliwość wizyt rodzin – 6 dwudniowych wizyt</a:t>
            </a:r>
          </a:p>
          <a:p>
            <a:pPr marL="366713" indent="-285750" algn="just">
              <a:buFontTx/>
              <a:buChar char="-"/>
            </a:pPr>
            <a:endParaRPr lang="pl-PL" sz="5600" dirty="0">
              <a:latin typeface="Calibri" panose="020F0502020204030204" pitchFamily="34" charset="0"/>
              <a:cs typeface="Calibri" panose="020F0502020204030204" pitchFamily="34" charset="0"/>
            </a:endParaRPr>
          </a:p>
          <a:p>
            <a:pPr marL="366713" indent="-285750" algn="just">
              <a:buFontTx/>
              <a:buChar char="-"/>
            </a:pPr>
            <a:endParaRPr lang="pl-PL" sz="5600" dirty="0">
              <a:latin typeface="Calibri" panose="020F0502020204030204" pitchFamily="34" charset="0"/>
              <a:cs typeface="Calibri" panose="020F0502020204030204" pitchFamily="34" charset="0"/>
            </a:endParaRPr>
          </a:p>
          <a:p>
            <a:pPr marL="366713" indent="-285750" algn="just">
              <a:buFontTx/>
              <a:buChar char="-"/>
            </a:pPr>
            <a:endParaRPr lang="pl-PL" sz="5600" dirty="0">
              <a:latin typeface="Calibri" panose="020F0502020204030204" pitchFamily="34" charset="0"/>
              <a:cs typeface="Calibri" panose="020F0502020204030204" pitchFamily="34" charset="0"/>
            </a:endParaRPr>
          </a:p>
          <a:p>
            <a:pPr marL="357188" indent="-276225" algn="just">
              <a:buNone/>
            </a:pPr>
            <a:endParaRPr lang="pl-PL" sz="1600" dirty="0">
              <a:solidFill>
                <a:srgbClr val="FF0000"/>
              </a:solidFill>
              <a:latin typeface="Calibri" panose="020F0502020204030204" pitchFamily="34" charset="0"/>
              <a:cs typeface="Calibri" panose="020F0502020204030204" pitchFamily="34" charset="0"/>
            </a:endParaRPr>
          </a:p>
        </p:txBody>
      </p:sp>
      <p:pic>
        <p:nvPicPr>
          <p:cNvPr id="4" name="Obraz 3">
            <a:extLst>
              <a:ext uri="{FF2B5EF4-FFF2-40B4-BE49-F238E27FC236}">
                <a16:creationId xmlns:a16="http://schemas.microsoft.com/office/drawing/2014/main" xmlns="" id="{F0551989-4705-4395-8524-DE97C2C59B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6667" b="8333"/>
          <a:stretch/>
        </p:blipFill>
        <p:spPr>
          <a:xfrm>
            <a:off x="7436965" y="3627606"/>
            <a:ext cx="4083563" cy="3068999"/>
          </a:xfrm>
          <a:prstGeom prst="rect">
            <a:avLst/>
          </a:prstGeom>
        </p:spPr>
      </p:pic>
      <p:sp>
        <p:nvSpPr>
          <p:cNvPr id="5" name="Prostokąt 4">
            <a:extLst>
              <a:ext uri="{FF2B5EF4-FFF2-40B4-BE49-F238E27FC236}">
                <a16:creationId xmlns:a16="http://schemas.microsoft.com/office/drawing/2014/main" xmlns="" id="{546CA565-027A-49F1-9B7E-D39B4FF3ED08}"/>
              </a:ext>
            </a:extLst>
          </p:cNvPr>
          <p:cNvSpPr/>
          <p:nvPr/>
        </p:nvSpPr>
        <p:spPr>
          <a:xfrm>
            <a:off x="1587148" y="1124745"/>
            <a:ext cx="9017726" cy="523220"/>
          </a:xfrm>
          <a:prstGeom prst="rect">
            <a:avLst/>
          </a:prstGeom>
        </p:spPr>
        <p:txBody>
          <a:bodyPr wrap="none">
            <a:spAutoFit/>
          </a:bodyPr>
          <a:lstStyle/>
          <a:p>
            <a:pPr algn="ctr"/>
            <a:r>
              <a:rPr lang="pl-PL" sz="2800" b="1" dirty="0">
                <a:solidFill>
                  <a:schemeClr val="bg1"/>
                </a:solidFill>
                <a:latin typeface="Calibri" panose="020F0502020204030204" pitchFamily="34" charset="0"/>
                <a:cs typeface="Calibri" panose="020F0502020204030204" pitchFamily="34" charset="0"/>
              </a:rPr>
              <a:t>Świadczenia dla uczestników – bezpłatny udział w projekcie</a:t>
            </a:r>
          </a:p>
        </p:txBody>
      </p:sp>
      <p:sp>
        <p:nvSpPr>
          <p:cNvPr id="7" name="Symbol zastępczy zawartości 2">
            <a:extLst>
              <a:ext uri="{FF2B5EF4-FFF2-40B4-BE49-F238E27FC236}">
                <a16:creationId xmlns:a16="http://schemas.microsoft.com/office/drawing/2014/main" xmlns="" id="{8613C0C0-5D84-41A0-91DB-F3522F82A36C}"/>
              </a:ext>
            </a:extLst>
          </p:cNvPr>
          <p:cNvSpPr txBox="1">
            <a:spLocks/>
          </p:cNvSpPr>
          <p:nvPr/>
        </p:nvSpPr>
        <p:spPr bwMode="auto">
          <a:xfrm>
            <a:off x="220898" y="4107696"/>
            <a:ext cx="7167189" cy="275030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buFont typeface="Wingdings" panose="05000000000000000000" pitchFamily="2" charset="2"/>
              <a:buChar char="Ø"/>
            </a:pPr>
            <a:r>
              <a:rPr lang="pl-PL" sz="1800" b="1" dirty="0">
                <a:solidFill>
                  <a:srgbClr val="002060"/>
                </a:solidFill>
                <a:latin typeface="Calibri" panose="020F0502020204030204" pitchFamily="34" charset="0"/>
                <a:cs typeface="Calibri" panose="020F0502020204030204" pitchFamily="34" charset="0"/>
              </a:rPr>
              <a:t> osoby przebywające w trybie niestacjonarnym: </a:t>
            </a:r>
          </a:p>
          <a:p>
            <a:pPr marL="366713" indent="-285750" algn="just">
              <a:buClr>
                <a:srgbClr val="92D050"/>
              </a:buClr>
            </a:pPr>
            <a:r>
              <a:rPr lang="pl-PL" sz="1800" dirty="0">
                <a:latin typeface="Calibri" panose="020F0502020204030204" pitchFamily="34" charset="0"/>
                <a:cs typeface="Calibri" panose="020F0502020204030204" pitchFamily="34" charset="0"/>
              </a:rPr>
              <a:t>wyżywienie z uwzględnieniem zdrowotnych potrzeb żywieniowych (obiad i przerwy kawowe), </a:t>
            </a:r>
          </a:p>
          <a:p>
            <a:pPr marL="366713" indent="-285750" algn="just">
              <a:buClr>
                <a:srgbClr val="92D050"/>
              </a:buClr>
            </a:pPr>
            <a:r>
              <a:rPr lang="pl-PL" sz="1800" dirty="0">
                <a:latin typeface="Calibri" panose="020F0502020204030204" pitchFamily="34" charset="0"/>
                <a:cs typeface="Calibri" panose="020F0502020204030204" pitchFamily="34" charset="0"/>
              </a:rPr>
              <a:t>zwrot kosztów dojazdu do ośrodka z miejsca zamieszkania oraz powrót (bilet miesięczny). </a:t>
            </a:r>
            <a:endParaRPr lang="pl-PL" sz="1800" dirty="0">
              <a:solidFill>
                <a:srgbClr val="FF0000"/>
              </a:solidFill>
              <a:latin typeface="Calibri" panose="020F0502020204030204" pitchFamily="34" charset="0"/>
              <a:cs typeface="Calibri" panose="020F0502020204030204" pitchFamily="34" charset="0"/>
            </a:endParaRPr>
          </a:p>
          <a:p>
            <a:pPr algn="just">
              <a:buFont typeface="Wingdings" panose="05000000000000000000" pitchFamily="2" charset="2"/>
              <a:buChar char="Ø"/>
            </a:pPr>
            <a:r>
              <a:rPr lang="pl-PL" sz="1800" b="1" dirty="0">
                <a:solidFill>
                  <a:srgbClr val="002060"/>
                </a:solidFill>
                <a:latin typeface="Calibri" panose="020F0502020204030204" pitchFamily="34" charset="0"/>
                <a:cs typeface="Calibri" panose="020F0502020204030204" pitchFamily="34" charset="0"/>
              </a:rPr>
              <a:t> osoby przebywające w ośrodku z dziećmi: </a:t>
            </a:r>
          </a:p>
          <a:p>
            <a:pPr indent="-257175" algn="just">
              <a:buClr>
                <a:srgbClr val="92D050"/>
              </a:buClr>
              <a:buFont typeface="Arial" panose="020B0604020202020204" pitchFamily="34" charset="0"/>
              <a:buChar char="•"/>
            </a:pPr>
            <a:r>
              <a:rPr lang="pl-PL" sz="1800" dirty="0">
                <a:latin typeface="Calibri" panose="020F0502020204030204" pitchFamily="34" charset="0"/>
                <a:cs typeface="Calibri" panose="020F0502020204030204" pitchFamily="34" charset="0"/>
              </a:rPr>
              <a:t>dzieci mają zapewnione wyżywienie,</a:t>
            </a:r>
          </a:p>
          <a:p>
            <a:pPr indent="-257175" algn="just">
              <a:buClr>
                <a:srgbClr val="92D050"/>
              </a:buClr>
              <a:buFont typeface="Arial" panose="020B0604020202020204" pitchFamily="34" charset="0"/>
              <a:buChar char="•"/>
            </a:pPr>
            <a:r>
              <a:rPr lang="pl-PL" sz="1800" dirty="0">
                <a:latin typeface="Calibri" panose="020F0502020204030204" pitchFamily="34" charset="0"/>
                <a:cs typeface="Calibri" panose="020F0502020204030204" pitchFamily="34" charset="0"/>
              </a:rPr>
              <a:t>opiekę przedszkolną na koszt ORK dla dzieci w wieku do lat 7. </a:t>
            </a:r>
            <a:endParaRPr lang="pl-PL" sz="1800" dirty="0">
              <a:solidFill>
                <a:srgbClr val="FF0000"/>
              </a:solidFill>
              <a:latin typeface="Calibri" panose="020F0502020204030204" pitchFamily="34" charset="0"/>
              <a:cs typeface="Calibri" panose="020F0502020204030204" pitchFamily="34" charset="0"/>
            </a:endParaRPr>
          </a:p>
          <a:p>
            <a:pPr marL="541338" indent="-276225" algn="just">
              <a:buNone/>
            </a:pPr>
            <a:endParaRPr lang="pl-PL" sz="1600" dirty="0"/>
          </a:p>
          <a:p>
            <a:pPr marL="0" indent="0">
              <a:buNone/>
            </a:pPr>
            <a:endParaRPr lang="pl-PL" dirty="0"/>
          </a:p>
        </p:txBody>
      </p:sp>
    </p:spTree>
    <p:extLst>
      <p:ext uri="{BB962C8B-B14F-4D97-AF65-F5344CB8AC3E}">
        <p14:creationId xmlns:p14="http://schemas.microsoft.com/office/powerpoint/2010/main" val="20233708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xmlns="" id="{C314C310-850D-4491-AA52-C75BEA68B68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13">
            <a:extLst>
              <a:ext uri="{FF2B5EF4-FFF2-40B4-BE49-F238E27FC236}">
                <a16:creationId xmlns:a16="http://schemas.microsoft.com/office/drawing/2014/main" xmlns="" id="{D4EC3799-3F52-48CE-85CC-83AED368EB42}"/>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0"/>
            <a:ext cx="12192000" cy="6858000"/>
            <a:chOff x="0" y="0"/>
            <a:chExt cx="12192000" cy="6858000"/>
          </a:xfrm>
        </p:grpSpPr>
        <p:sp>
          <p:nvSpPr>
            <p:cNvPr id="28" name="Rectangle 14">
              <a:extLst>
                <a:ext uri="{FF2B5EF4-FFF2-40B4-BE49-F238E27FC236}">
                  <a16:creationId xmlns:a16="http://schemas.microsoft.com/office/drawing/2014/main" xmlns="" id="{F3FC2939-BF10-4CBC-904B-74A17D4B9C3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Freeform 5">
              <a:extLst>
                <a:ext uri="{FF2B5EF4-FFF2-40B4-BE49-F238E27FC236}">
                  <a16:creationId xmlns:a16="http://schemas.microsoft.com/office/drawing/2014/main" xmlns="" id="{266B6D5D-11B6-40A6-9CEF-F0B0D104C5C6}"/>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sp>
      </p:grpSp>
      <p:sp>
        <p:nvSpPr>
          <p:cNvPr id="2" name="Tytuł 1">
            <a:extLst>
              <a:ext uri="{FF2B5EF4-FFF2-40B4-BE49-F238E27FC236}">
                <a16:creationId xmlns:a16="http://schemas.microsoft.com/office/drawing/2014/main" xmlns="" id="{05717B4B-A5EB-4CCD-99DA-492871E95458}"/>
              </a:ext>
            </a:extLst>
          </p:cNvPr>
          <p:cNvSpPr>
            <a:spLocks noGrp="1"/>
          </p:cNvSpPr>
          <p:nvPr>
            <p:ph type="title"/>
          </p:nvPr>
        </p:nvSpPr>
        <p:spPr>
          <a:xfrm>
            <a:off x="836247" y="1085549"/>
            <a:ext cx="3430947" cy="4686903"/>
          </a:xfrm>
        </p:spPr>
        <p:txBody>
          <a:bodyPr anchor="ctr">
            <a:normAutofit/>
          </a:bodyPr>
          <a:lstStyle/>
          <a:p>
            <a:pPr marL="0" lvl="0" indent="0" algn="r" defTabSz="800100">
              <a:spcBef>
                <a:spcPct val="0"/>
              </a:spcBef>
              <a:spcAft>
                <a:spcPct val="35000"/>
              </a:spcAft>
              <a:tabLst/>
            </a:pPr>
            <a:r>
              <a:rPr lang="pl-PL" sz="2800" b="1" kern="1200" dirty="0">
                <a:solidFill>
                  <a:schemeClr val="tx1"/>
                </a:solidFill>
                <a:latin typeface="Calibri" panose="020F0502020204030204" pitchFamily="34" charset="0"/>
                <a:cs typeface="Calibri" panose="020F0502020204030204" pitchFamily="34" charset="0"/>
              </a:rPr>
              <a:t>Wydłużenie realizacji projektu</a:t>
            </a:r>
            <a:r>
              <a:rPr lang="pl-PL" b="1" kern="1200" dirty="0">
                <a:solidFill>
                  <a:schemeClr val="tx1"/>
                </a:solidFill>
                <a:latin typeface="Calibri" panose="020F0502020204030204" pitchFamily="34" charset="0"/>
                <a:cs typeface="Calibri" panose="020F0502020204030204" pitchFamily="34" charset="0"/>
              </a:rPr>
              <a:t> </a:t>
            </a:r>
            <a:endParaRPr lang="pl-PL" dirty="0">
              <a:solidFill>
                <a:schemeClr val="tx1"/>
              </a:solidFill>
              <a:latin typeface="Calibri" panose="020F0502020204030204" pitchFamily="34" charset="0"/>
              <a:cs typeface="Calibri" panose="020F0502020204030204" pitchFamily="34" charset="0"/>
            </a:endParaRPr>
          </a:p>
        </p:txBody>
      </p:sp>
      <p:cxnSp>
        <p:nvCxnSpPr>
          <p:cNvPr id="30" name="Straight Connector 17">
            <a:extLst>
              <a:ext uri="{FF2B5EF4-FFF2-40B4-BE49-F238E27FC236}">
                <a16:creationId xmlns:a16="http://schemas.microsoft.com/office/drawing/2014/main" xmlns="" id="{789E20C7-BB50-4317-93C7-90C8ED80B275}"/>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654296" y="1930986"/>
            <a:ext cx="0" cy="3200400"/>
          </a:xfrm>
          <a:prstGeom prst="line">
            <a:avLst/>
          </a:prstGeom>
          <a:ln w="15875" cap="sq">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7" name="Symbol zastępczy zawartości 2">
            <a:extLst>
              <a:ext uri="{FF2B5EF4-FFF2-40B4-BE49-F238E27FC236}">
                <a16:creationId xmlns:a16="http://schemas.microsoft.com/office/drawing/2014/main" xmlns="" id="{AC86E308-3977-45A0-8348-15839DFC3FAB}"/>
              </a:ext>
            </a:extLst>
          </p:cNvPr>
          <p:cNvSpPr>
            <a:spLocks noGrp="1"/>
          </p:cNvSpPr>
          <p:nvPr>
            <p:ph idx="1"/>
          </p:nvPr>
        </p:nvSpPr>
        <p:spPr>
          <a:xfrm>
            <a:off x="5041399" y="1085549"/>
            <a:ext cx="5579707" cy="4686903"/>
          </a:xfrm>
        </p:spPr>
        <p:txBody>
          <a:bodyPr anchor="ctr">
            <a:normAutofit/>
          </a:bodyPr>
          <a:lstStyle/>
          <a:p>
            <a:pPr marL="0" indent="0">
              <a:spcBef>
                <a:spcPts val="1800"/>
              </a:spcBef>
              <a:buNone/>
            </a:pPr>
            <a:r>
              <a:rPr lang="pl-PL" b="1" dirty="0">
                <a:solidFill>
                  <a:schemeClr val="tx1"/>
                </a:solidFill>
                <a:latin typeface="Calibri" panose="020F0502020204030204" pitchFamily="34" charset="0"/>
                <a:cs typeface="Calibri" panose="020F0502020204030204" pitchFamily="34" charset="0"/>
              </a:rPr>
              <a:t>Ze względu na COVID-19 i okresowe wstrzymanie realizacji usług rehabilitacji kompleksowej:</a:t>
            </a:r>
          </a:p>
          <a:p>
            <a:pPr>
              <a:spcBef>
                <a:spcPts val="1800"/>
              </a:spcBef>
            </a:pPr>
            <a:r>
              <a:rPr lang="pl-PL" b="1" dirty="0">
                <a:solidFill>
                  <a:schemeClr val="tx1"/>
                </a:solidFill>
                <a:latin typeface="Calibri" panose="020F0502020204030204" pitchFamily="34" charset="0"/>
                <a:cs typeface="Calibri" panose="020F0502020204030204" pitchFamily="34" charset="0"/>
              </a:rPr>
              <a:t>wydłużenie </a:t>
            </a:r>
            <a:r>
              <a:rPr lang="pl-PL" b="1" dirty="0">
                <a:solidFill>
                  <a:srgbClr val="92D050"/>
                </a:solidFill>
                <a:latin typeface="Calibri" panose="020F0502020204030204" pitchFamily="34" charset="0"/>
                <a:cs typeface="Calibri" panose="020F0502020204030204" pitchFamily="34" charset="0"/>
              </a:rPr>
              <a:t>realizacji projektu do 31.12.2023</a:t>
            </a:r>
            <a:r>
              <a:rPr lang="pl-PL" b="1" dirty="0">
                <a:solidFill>
                  <a:schemeClr val="tx1"/>
                </a:solidFill>
                <a:latin typeface="Calibri" panose="020F0502020204030204" pitchFamily="34" charset="0"/>
                <a:cs typeface="Calibri" panose="020F0502020204030204" pitchFamily="34" charset="0"/>
              </a:rPr>
              <a:t>;</a:t>
            </a:r>
          </a:p>
          <a:p>
            <a:pPr>
              <a:spcBef>
                <a:spcPts val="1800"/>
              </a:spcBef>
            </a:pPr>
            <a:r>
              <a:rPr lang="pl-PL" b="1" dirty="0">
                <a:solidFill>
                  <a:schemeClr val="tx1"/>
                </a:solidFill>
                <a:latin typeface="Calibri" panose="020F0502020204030204" pitchFamily="34" charset="0"/>
                <a:cs typeface="Calibri" panose="020F0502020204030204" pitchFamily="34" charset="0"/>
              </a:rPr>
              <a:t>wydłużenie okresu </a:t>
            </a:r>
            <a:r>
              <a:rPr lang="pl-PL" b="1" dirty="0">
                <a:solidFill>
                  <a:srgbClr val="92D050"/>
                </a:solidFill>
                <a:latin typeface="Calibri" panose="020F0502020204030204" pitchFamily="34" charset="0"/>
                <a:cs typeface="Calibri" panose="020F0502020204030204" pitchFamily="34" charset="0"/>
              </a:rPr>
              <a:t>kwalifikacji uczestników do kompleksowej rehabilitacji – do 30.03.2023; </a:t>
            </a:r>
          </a:p>
          <a:p>
            <a:pPr>
              <a:spcBef>
                <a:spcPts val="1800"/>
              </a:spcBef>
            </a:pPr>
            <a:r>
              <a:rPr lang="pl-PL" b="1" dirty="0">
                <a:solidFill>
                  <a:schemeClr val="tx1"/>
                </a:solidFill>
                <a:latin typeface="Calibri" panose="020F0502020204030204" pitchFamily="34" charset="0"/>
                <a:cs typeface="Calibri" panose="020F0502020204030204" pitchFamily="34" charset="0"/>
              </a:rPr>
              <a:t>wydłużenie </a:t>
            </a:r>
            <a:r>
              <a:rPr lang="pl-PL" b="1" dirty="0">
                <a:solidFill>
                  <a:srgbClr val="92D050"/>
                </a:solidFill>
                <a:latin typeface="Calibri" panose="020F0502020204030204" pitchFamily="34" charset="0"/>
                <a:cs typeface="Calibri" panose="020F0502020204030204" pitchFamily="34" charset="0"/>
              </a:rPr>
              <a:t>pilotażu rehabilitacji kompleksowej w ośrodkach – do 30.08.2023</a:t>
            </a:r>
            <a:endParaRPr lang="pl-PL" dirty="0">
              <a:solidFill>
                <a:srgbClr val="92D050"/>
              </a:solidFill>
            </a:endParaRPr>
          </a:p>
        </p:txBody>
      </p:sp>
      <p:sp>
        <p:nvSpPr>
          <p:cNvPr id="31" name="Footer Placeholder 4">
            <a:extLst>
              <a:ext uri="{FF2B5EF4-FFF2-40B4-BE49-F238E27FC236}">
                <a16:creationId xmlns:a16="http://schemas.microsoft.com/office/drawing/2014/main" xmlns="" id="{0308D749-5984-4BB8-A788-A85D24304A0A}"/>
              </a:ext>
              <a:ext uri="{C183D7F6-B498-43B3-948B-1728B52AA6E4}">
                <adec:decorative xmlns:adec="http://schemas.microsoft.com/office/drawing/2017/decorative" xmlns=""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
          <a:xfrm>
            <a:off x="561110" y="6391838"/>
            <a:ext cx="3859795" cy="304801"/>
          </a:xfrm>
          <a:prstGeom prst="rect">
            <a:avLst/>
          </a:prstGeom>
        </p:spPr>
        <p:txBody>
          <a:bodyPr vert="horz" lIns="91440" tIns="45720" rIns="91440" bIns="45720" rtlCol="0" anchor="ctr"/>
          <a:lstStyle>
            <a:defPPr>
              <a:defRPr lang="en-US"/>
            </a:defPPr>
            <a:lvl1pPr marL="0" algn="l" defTabSz="457200" rtl="0" eaLnBrk="1" latinLnBrk="0" hangingPunct="1">
              <a:defRPr sz="1000" b="0" i="0" kern="1200">
                <a:solidFill>
                  <a:schemeClr val="bg1">
                    <a:alpha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b="1" dirty="0">
              <a:solidFill>
                <a:srgbClr val="B31166"/>
              </a:solidFill>
            </a:endParaRPr>
          </a:p>
        </p:txBody>
      </p:sp>
      <p:sp>
        <p:nvSpPr>
          <p:cNvPr id="22" name="Date Placeholder 3">
            <a:extLst>
              <a:ext uri="{FF2B5EF4-FFF2-40B4-BE49-F238E27FC236}">
                <a16:creationId xmlns:a16="http://schemas.microsoft.com/office/drawing/2014/main" xmlns="" id="{95B8172D-A4C8-41B4-8991-78BBEC4039D5}"/>
              </a:ext>
              <a:ext uri="{C183D7F6-B498-43B3-948B-1728B52AA6E4}">
                <adec:decorative xmlns:adec="http://schemas.microsoft.com/office/drawing/2017/decorative" xmlns=""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
          <a:xfrm>
            <a:off x="7718854" y="6391839"/>
            <a:ext cx="2997637" cy="304798"/>
          </a:xfrm>
          <a:prstGeom prst="rect">
            <a:avLst/>
          </a:prstGeom>
        </p:spPr>
        <p:txBody>
          <a:bodyPr vert="horz" lIns="91440" tIns="45720" rIns="91440" bIns="45720" rtlCol="0" anchor="t"/>
          <a:lstStyle>
            <a:defPPr>
              <a:defRPr lang="en-US"/>
            </a:defPPr>
            <a:lvl1pPr marL="0" algn="l" defTabSz="457200" rtl="0" eaLnBrk="1" latinLnBrk="0" hangingPunct="1">
              <a:defRPr sz="1000" b="0" i="0" kern="1200">
                <a:solidFill>
                  <a:schemeClr val="bg1">
                    <a:alpha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b="1" dirty="0">
              <a:solidFill>
                <a:srgbClr val="B31166"/>
              </a:solidFill>
            </a:endParaRPr>
          </a:p>
        </p:txBody>
      </p:sp>
    </p:spTree>
    <p:extLst>
      <p:ext uri="{BB962C8B-B14F-4D97-AF65-F5344CB8AC3E}">
        <p14:creationId xmlns:p14="http://schemas.microsoft.com/office/powerpoint/2010/main" val="589970350"/>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00E5FDE5-7F10-4381-AD71-6C1EDECDAF5A}"/>
              </a:ext>
            </a:extLst>
          </p:cNvPr>
          <p:cNvSpPr>
            <a:spLocks noGrp="1"/>
          </p:cNvSpPr>
          <p:nvPr>
            <p:ph type="title"/>
          </p:nvPr>
        </p:nvSpPr>
        <p:spPr>
          <a:xfrm>
            <a:off x="1379764" y="768058"/>
            <a:ext cx="9054193" cy="1060742"/>
          </a:xfrm>
        </p:spPr>
        <p:txBody>
          <a:bodyPr>
            <a:normAutofit/>
          </a:bodyPr>
          <a:lstStyle/>
          <a:p>
            <a:pPr lvl="0" algn="ctr"/>
            <a:r>
              <a:rPr lang="pl-PL" sz="2800" b="1" dirty="0">
                <a:solidFill>
                  <a:schemeClr val="bg1"/>
                </a:solidFill>
                <a:latin typeface="Calibri" panose="020F0502020204030204" pitchFamily="34" charset="0"/>
                <a:cs typeface="Calibri" panose="020F0502020204030204" pitchFamily="34" charset="0"/>
              </a:rPr>
              <a:t>Kryteria kwalifikacji </a:t>
            </a:r>
            <a:br>
              <a:rPr lang="pl-PL" sz="2800" b="1" dirty="0">
                <a:solidFill>
                  <a:schemeClr val="bg1"/>
                </a:solidFill>
                <a:latin typeface="Calibri" panose="020F0502020204030204" pitchFamily="34" charset="0"/>
                <a:cs typeface="Calibri" panose="020F0502020204030204" pitchFamily="34" charset="0"/>
              </a:rPr>
            </a:br>
            <a:r>
              <a:rPr lang="pl-PL" sz="2800" b="1" dirty="0">
                <a:solidFill>
                  <a:schemeClr val="bg1"/>
                </a:solidFill>
                <a:latin typeface="Calibri" panose="020F0502020204030204" pitchFamily="34" charset="0"/>
                <a:cs typeface="Calibri" panose="020F0502020204030204" pitchFamily="34" charset="0"/>
              </a:rPr>
              <a:t>do rehabilitacji kompleksowej</a:t>
            </a:r>
            <a:endParaRPr lang="pl-PL" sz="2800" dirty="0">
              <a:solidFill>
                <a:schemeClr val="bg1"/>
              </a:solidFill>
              <a:latin typeface="Calibri" panose="020F0502020204030204" pitchFamily="34" charset="0"/>
              <a:cs typeface="Calibri" panose="020F0502020204030204" pitchFamily="34" charset="0"/>
            </a:endParaRPr>
          </a:p>
        </p:txBody>
      </p:sp>
      <p:sp>
        <p:nvSpPr>
          <p:cNvPr id="21" name="Content Placeholder 7">
            <a:extLst>
              <a:ext uri="{FF2B5EF4-FFF2-40B4-BE49-F238E27FC236}">
                <a16:creationId xmlns:a16="http://schemas.microsoft.com/office/drawing/2014/main" xmlns="" id="{29BF7120-0CF6-440E-AF28-2B2C9C2A3F77}"/>
              </a:ext>
            </a:extLst>
          </p:cNvPr>
          <p:cNvSpPr>
            <a:spLocks noGrp="1"/>
          </p:cNvSpPr>
          <p:nvPr>
            <p:ph idx="1"/>
          </p:nvPr>
        </p:nvSpPr>
        <p:spPr>
          <a:xfrm>
            <a:off x="263541" y="2277835"/>
            <a:ext cx="11411388" cy="4204607"/>
          </a:xfrm>
        </p:spPr>
        <p:txBody>
          <a:bodyPr anchor="ctr">
            <a:normAutofit/>
          </a:bodyPr>
          <a:lstStyle/>
          <a:p>
            <a:pPr marL="285750" lvl="0" indent="-285750" algn="just">
              <a:buFont typeface="Wingdings" panose="05000000000000000000" pitchFamily="2" charset="2"/>
              <a:buChar char="Ø"/>
            </a:pPr>
            <a:r>
              <a:rPr lang="pl-PL" dirty="0">
                <a:latin typeface="Calibri" panose="020F0502020204030204" pitchFamily="34" charset="0"/>
                <a:cs typeface="Calibri" panose="020F0502020204030204" pitchFamily="34" charset="0"/>
              </a:rPr>
              <a:t>naruszenie sprawności organizmu w stopniu, który </a:t>
            </a:r>
            <a:r>
              <a:rPr lang="pl-PL" b="1" dirty="0">
                <a:solidFill>
                  <a:srgbClr val="002060"/>
                </a:solidFill>
                <a:latin typeface="Calibri" panose="020F0502020204030204" pitchFamily="34" charset="0"/>
                <a:cs typeface="Calibri" panose="020F0502020204030204" pitchFamily="34" charset="0"/>
              </a:rPr>
              <a:t>ogranicza zdolność do pracy w dotychczasowym zawodzie,</a:t>
            </a:r>
            <a:r>
              <a:rPr lang="pl-PL" dirty="0">
                <a:solidFill>
                  <a:schemeClr val="tx2"/>
                </a:solidFill>
                <a:latin typeface="Calibri" panose="020F0502020204030204" pitchFamily="34" charset="0"/>
                <a:cs typeface="Calibri" panose="020F0502020204030204" pitchFamily="34" charset="0"/>
              </a:rPr>
              <a:t> </a:t>
            </a:r>
            <a:br>
              <a:rPr lang="pl-PL" dirty="0">
                <a:solidFill>
                  <a:schemeClr val="tx2"/>
                </a:solidFill>
                <a:latin typeface="Calibri" panose="020F0502020204030204" pitchFamily="34" charset="0"/>
                <a:cs typeface="Calibri" panose="020F0502020204030204" pitchFamily="34" charset="0"/>
              </a:rPr>
            </a:br>
            <a:r>
              <a:rPr lang="pl-PL" dirty="0">
                <a:latin typeface="Calibri" panose="020F0502020204030204" pitchFamily="34" charset="0"/>
                <a:cs typeface="Calibri" panose="020F0502020204030204" pitchFamily="34" charset="0"/>
              </a:rPr>
              <a:t>ale jednocześnie pozwala </a:t>
            </a:r>
            <a:r>
              <a:rPr lang="pl-PL" b="1" dirty="0">
                <a:solidFill>
                  <a:srgbClr val="002060"/>
                </a:solidFill>
                <a:latin typeface="Calibri" panose="020F0502020204030204" pitchFamily="34" charset="0"/>
                <a:cs typeface="Calibri" panose="020F0502020204030204" pitchFamily="34" charset="0"/>
              </a:rPr>
              <a:t>na uczestniczenie w rehabilitacji,</a:t>
            </a:r>
            <a:endParaRPr lang="pl-PL" dirty="0">
              <a:latin typeface="Calibri" panose="020F0502020204030204" pitchFamily="34" charset="0"/>
              <a:cs typeface="Calibri" panose="020F0502020204030204" pitchFamily="34" charset="0"/>
            </a:endParaRPr>
          </a:p>
          <a:p>
            <a:pPr marL="285750" lvl="0" indent="-285750" algn="just">
              <a:buFont typeface="Wingdings" panose="05000000000000000000" pitchFamily="2" charset="2"/>
              <a:buChar char="Ø"/>
            </a:pPr>
            <a:r>
              <a:rPr lang="pl-PL" b="1" dirty="0">
                <a:solidFill>
                  <a:srgbClr val="002060"/>
                </a:solidFill>
                <a:latin typeface="Calibri" panose="020F0502020204030204" pitchFamily="34" charset="0"/>
                <a:cs typeface="Calibri" panose="020F0502020204030204" pitchFamily="34" charset="0"/>
              </a:rPr>
              <a:t>pozytywne rokowanie</a:t>
            </a:r>
            <a:r>
              <a:rPr lang="pl-PL" dirty="0">
                <a:solidFill>
                  <a:srgbClr val="002060"/>
                </a:solidFill>
                <a:latin typeface="Calibri" panose="020F0502020204030204" pitchFamily="34" charset="0"/>
                <a:cs typeface="Calibri" panose="020F0502020204030204" pitchFamily="34" charset="0"/>
              </a:rPr>
              <a:t> </a:t>
            </a:r>
            <a:r>
              <a:rPr lang="pl-PL" dirty="0">
                <a:latin typeface="Calibri" panose="020F0502020204030204" pitchFamily="34" charset="0"/>
                <a:cs typeface="Calibri" panose="020F0502020204030204" pitchFamily="34" charset="0"/>
              </a:rPr>
              <a:t>w zakresie przywrócenia aktywności zawodowej i uzyskania poprawy aktywnego i twórczego funkcjonowania w rodzinie i społeczeństwie, </a:t>
            </a:r>
          </a:p>
          <a:p>
            <a:pPr marL="285750" lvl="0" indent="-285750" algn="just">
              <a:buFont typeface="Wingdings" panose="05000000000000000000" pitchFamily="2" charset="2"/>
              <a:buChar char="Ø"/>
            </a:pPr>
            <a:endParaRPr lang="pl-PL" dirty="0">
              <a:latin typeface="Calibri" panose="020F0502020204030204" pitchFamily="34" charset="0"/>
              <a:cs typeface="Calibri" panose="020F0502020204030204" pitchFamily="34" charset="0"/>
            </a:endParaRPr>
          </a:p>
          <a:p>
            <a:pPr marL="0" lvl="0" indent="0" algn="just">
              <a:buNone/>
            </a:pPr>
            <a:endParaRPr lang="pl-PL" dirty="0">
              <a:latin typeface="Calibri" panose="020F0502020204030204" pitchFamily="34" charset="0"/>
              <a:cs typeface="Calibri" panose="020F0502020204030204" pitchFamily="34" charset="0"/>
            </a:endParaRPr>
          </a:p>
          <a:p>
            <a:pPr marL="285750" lvl="0" indent="-285750" algn="just">
              <a:buFont typeface="Wingdings" panose="05000000000000000000" pitchFamily="2" charset="2"/>
              <a:buChar char="Ø"/>
            </a:pPr>
            <a:r>
              <a:rPr lang="pl-PL" b="1" dirty="0">
                <a:solidFill>
                  <a:srgbClr val="002060"/>
                </a:solidFill>
                <a:latin typeface="Calibri" panose="020F0502020204030204" pitchFamily="34" charset="0"/>
                <a:cs typeface="Calibri" panose="020F0502020204030204" pitchFamily="34" charset="0"/>
              </a:rPr>
              <a:t>motywacja</a:t>
            </a:r>
            <a:r>
              <a:rPr lang="pl-PL" dirty="0">
                <a:latin typeface="Calibri" panose="020F0502020204030204" pitchFamily="34" charset="0"/>
                <a:cs typeface="Calibri" panose="020F0502020204030204" pitchFamily="34" charset="0"/>
              </a:rPr>
              <a:t> osoby niezdolnej do pracy do pełnego uczestnictwa w życiu zawodowym i społecznym,</a:t>
            </a:r>
          </a:p>
          <a:p>
            <a:pPr marL="285750" lvl="0" indent="-285750" algn="just">
              <a:buFont typeface="Wingdings" panose="05000000000000000000" pitchFamily="2" charset="2"/>
              <a:buChar char="Ø"/>
            </a:pPr>
            <a:r>
              <a:rPr lang="pl-PL" b="1" dirty="0">
                <a:solidFill>
                  <a:srgbClr val="002060"/>
                </a:solidFill>
                <a:latin typeface="Calibri" panose="020F0502020204030204" pitchFamily="34" charset="0"/>
                <a:cs typeface="Calibri" panose="020F0502020204030204" pitchFamily="34" charset="0"/>
              </a:rPr>
              <a:t>aktywny udział </a:t>
            </a:r>
            <a:r>
              <a:rPr lang="pl-PL" dirty="0">
                <a:latin typeface="Calibri" panose="020F0502020204030204" pitchFamily="34" charset="0"/>
                <a:cs typeface="Calibri" panose="020F0502020204030204" pitchFamily="34" charset="0"/>
              </a:rPr>
              <a:t>samego zainteresowanego od samego początku tego procesu, co jest wyrazem samostanowienia potrzebnego do osiągnięcia pozytywnego celu rehabilitacji i upodmiotowienia osoby w procesie rehabilitacji. </a:t>
            </a:r>
          </a:p>
        </p:txBody>
      </p:sp>
    </p:spTree>
    <p:extLst>
      <p:ext uri="{BB962C8B-B14F-4D97-AF65-F5344CB8AC3E}">
        <p14:creationId xmlns:p14="http://schemas.microsoft.com/office/powerpoint/2010/main" val="6590358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00E5FDE5-7F10-4381-AD71-6C1EDECDAF5A}"/>
              </a:ext>
            </a:extLst>
          </p:cNvPr>
          <p:cNvSpPr>
            <a:spLocks noGrp="1"/>
          </p:cNvSpPr>
          <p:nvPr>
            <p:ph type="title"/>
          </p:nvPr>
        </p:nvSpPr>
        <p:spPr>
          <a:xfrm>
            <a:off x="1684368" y="692727"/>
            <a:ext cx="8213776" cy="1093399"/>
          </a:xfrm>
        </p:spPr>
        <p:txBody>
          <a:bodyPr>
            <a:normAutofit/>
          </a:bodyPr>
          <a:lstStyle/>
          <a:p>
            <a:pPr>
              <a:lnSpc>
                <a:spcPct val="90000"/>
              </a:lnSpc>
              <a:spcBef>
                <a:spcPts val="600"/>
              </a:spcBef>
            </a:pPr>
            <a:r>
              <a:rPr lang="pl-PL" sz="2800" b="1" dirty="0">
                <a:solidFill>
                  <a:schemeClr val="bg1"/>
                </a:solidFill>
                <a:latin typeface="Calibri" panose="020F0502020204030204" pitchFamily="34" charset="0"/>
                <a:cs typeface="Calibri" panose="020F0502020204030204" pitchFamily="34" charset="0"/>
              </a:rPr>
              <a:t>Grupa docelowa – warunki udziału </a:t>
            </a:r>
          </a:p>
        </p:txBody>
      </p:sp>
      <p:sp>
        <p:nvSpPr>
          <p:cNvPr id="21" name="Content Placeholder 7">
            <a:extLst>
              <a:ext uri="{FF2B5EF4-FFF2-40B4-BE49-F238E27FC236}">
                <a16:creationId xmlns:a16="http://schemas.microsoft.com/office/drawing/2014/main" xmlns="" id="{29BF7120-0CF6-440E-AF28-2B2C9C2A3F77}"/>
              </a:ext>
            </a:extLst>
          </p:cNvPr>
          <p:cNvSpPr>
            <a:spLocks noGrp="1"/>
          </p:cNvSpPr>
          <p:nvPr>
            <p:ph idx="1"/>
          </p:nvPr>
        </p:nvSpPr>
        <p:spPr>
          <a:xfrm>
            <a:off x="263542" y="2392135"/>
            <a:ext cx="6847552" cy="4204607"/>
          </a:xfrm>
        </p:spPr>
        <p:txBody>
          <a:bodyPr anchor="ctr">
            <a:normAutofit/>
          </a:bodyPr>
          <a:lstStyle/>
          <a:p>
            <a:pPr>
              <a:spcAft>
                <a:spcPts val="600"/>
              </a:spcAft>
            </a:pPr>
            <a:r>
              <a:rPr lang="pl-PL" sz="2000" b="1" dirty="0">
                <a:solidFill>
                  <a:schemeClr val="tx2">
                    <a:lumMod val="75000"/>
                  </a:schemeClr>
                </a:solidFill>
                <a:latin typeface="Calibri" panose="020F0502020204030204" pitchFamily="34" charset="0"/>
                <a:cs typeface="Calibri" panose="020F0502020204030204" pitchFamily="34" charset="0"/>
              </a:rPr>
              <a:t>Zakończona rehabilitacja medyczna, ustabilizowany stan zdrowia </a:t>
            </a:r>
          </a:p>
          <a:p>
            <a:pPr marL="269875" indent="0">
              <a:spcAft>
                <a:spcPts val="600"/>
              </a:spcAft>
              <a:buNone/>
            </a:pPr>
            <a:r>
              <a:rPr lang="pl-PL" dirty="0">
                <a:latin typeface="Calibri" panose="020F0502020204030204" pitchFamily="34" charset="0"/>
                <a:cs typeface="Calibri" panose="020F0502020204030204" pitchFamily="34" charset="0"/>
              </a:rPr>
              <a:t>(ORK nie są szpitalami i nie prowadzą leczenia specjalistycznego typu: rehabilitacja neurologiczna poudarowa, terapia psychiatryczna, wczesna rehabilitacja onkologiczna)</a:t>
            </a:r>
          </a:p>
          <a:p>
            <a:pPr marL="269875" indent="0">
              <a:spcAft>
                <a:spcPts val="600"/>
              </a:spcAft>
              <a:buNone/>
            </a:pPr>
            <a:r>
              <a:rPr lang="pl-PL" sz="1900" b="1" dirty="0">
                <a:solidFill>
                  <a:schemeClr val="tx2">
                    <a:lumMod val="75000"/>
                  </a:schemeClr>
                </a:solidFill>
                <a:latin typeface="Calibri" panose="020F0502020204030204" pitchFamily="34" charset="0"/>
                <a:cs typeface="Calibri" panose="020F0502020204030204" pitchFamily="34" charset="0"/>
              </a:rPr>
              <a:t>Przykład</a:t>
            </a:r>
            <a:r>
              <a:rPr lang="pl-PL" sz="1900" dirty="0">
                <a:solidFill>
                  <a:schemeClr val="tx2">
                    <a:lumMod val="75000"/>
                  </a:schemeClr>
                </a:solidFill>
                <a:latin typeface="Calibri" panose="020F0502020204030204" pitchFamily="34" charset="0"/>
                <a:cs typeface="Calibri" panose="020F0502020204030204" pitchFamily="34" charset="0"/>
              </a:rPr>
              <a:t>: </a:t>
            </a:r>
            <a:br>
              <a:rPr lang="pl-PL" sz="1900" dirty="0">
                <a:solidFill>
                  <a:schemeClr val="tx2">
                    <a:lumMod val="75000"/>
                  </a:schemeClr>
                </a:solidFill>
                <a:latin typeface="Calibri" panose="020F0502020204030204" pitchFamily="34" charset="0"/>
                <a:cs typeface="Calibri" panose="020F0502020204030204" pitchFamily="34" charset="0"/>
              </a:rPr>
            </a:br>
            <a:r>
              <a:rPr lang="pl-PL" sz="1900" dirty="0">
                <a:solidFill>
                  <a:schemeClr val="tx2">
                    <a:lumMod val="75000"/>
                  </a:schemeClr>
                </a:solidFill>
                <a:latin typeface="Calibri" panose="020F0502020204030204" pitchFamily="34" charset="0"/>
                <a:cs typeface="Calibri" panose="020F0502020204030204" pitchFamily="34" charset="0"/>
              </a:rPr>
              <a:t>osoba pół roku po udarze z zakończonym leczeniem ale wymagająca specjalistycznej rehabilitacji neurologicznej, </a:t>
            </a:r>
            <a:br>
              <a:rPr lang="pl-PL" sz="1900" dirty="0">
                <a:solidFill>
                  <a:schemeClr val="tx2">
                    <a:lumMod val="75000"/>
                  </a:schemeClr>
                </a:solidFill>
                <a:latin typeface="Calibri" panose="020F0502020204030204" pitchFamily="34" charset="0"/>
                <a:cs typeface="Calibri" panose="020F0502020204030204" pitchFamily="34" charset="0"/>
              </a:rPr>
            </a:br>
            <a:r>
              <a:rPr lang="pl-PL" sz="1900" u="sng" dirty="0">
                <a:solidFill>
                  <a:srgbClr val="FF0000"/>
                </a:solidFill>
                <a:latin typeface="Calibri" panose="020F0502020204030204" pitchFamily="34" charset="0"/>
                <a:cs typeface="Calibri" panose="020F0502020204030204" pitchFamily="34" charset="0"/>
              </a:rPr>
              <a:t>nie może być skierowana do Ośrodka </a:t>
            </a:r>
            <a:r>
              <a:rPr lang="pl-PL" sz="1900" dirty="0">
                <a:solidFill>
                  <a:schemeClr val="tx2">
                    <a:lumMod val="75000"/>
                  </a:schemeClr>
                </a:solidFill>
                <a:latin typeface="Calibri" panose="020F0502020204030204" pitchFamily="34" charset="0"/>
                <a:cs typeface="Calibri" panose="020F0502020204030204" pitchFamily="34" charset="0"/>
              </a:rPr>
              <a:t>przed jej zakończeniem</a:t>
            </a:r>
            <a:r>
              <a:rPr lang="pl-PL" sz="1900" dirty="0">
                <a:latin typeface="Calibri" panose="020F0502020204030204" pitchFamily="34" charset="0"/>
                <a:cs typeface="Calibri" panose="020F0502020204030204" pitchFamily="34" charset="0"/>
              </a:rPr>
              <a:t>;</a:t>
            </a:r>
            <a:endParaRPr lang="pl-PL" dirty="0">
              <a:latin typeface="Calibri" panose="020F0502020204030204" pitchFamily="34" charset="0"/>
              <a:cs typeface="Calibri" panose="020F0502020204030204" pitchFamily="34" charset="0"/>
            </a:endParaRPr>
          </a:p>
        </p:txBody>
      </p:sp>
      <p:pic>
        <p:nvPicPr>
          <p:cNvPr id="5" name="Obraz 4" descr="Obraz zawierający wewnątrz, osoba, stół, mężczyzna&#10;&#10;Opis wygenerowany automatycznie">
            <a:extLst>
              <a:ext uri="{FF2B5EF4-FFF2-40B4-BE49-F238E27FC236}">
                <a16:creationId xmlns:a16="http://schemas.microsoft.com/office/drawing/2014/main" xmlns="" id="{B5C71865-7C82-4A45-A023-DF00053D99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81248" y="1541634"/>
            <a:ext cx="3959637" cy="5055108"/>
          </a:xfrm>
          <a:prstGeom prst="rect">
            <a:avLst/>
          </a:prstGeom>
        </p:spPr>
      </p:pic>
    </p:spTree>
    <p:extLst>
      <p:ext uri="{BB962C8B-B14F-4D97-AF65-F5344CB8AC3E}">
        <p14:creationId xmlns:p14="http://schemas.microsoft.com/office/powerpoint/2010/main" val="2009395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xmlns="" id="{06E96C53-1010-48EB-8728-70CB58236EC4}"/>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0"/>
            <a:ext cx="12192000" cy="6858000"/>
            <a:chOff x="0" y="0"/>
            <a:chExt cx="12192000" cy="6858000"/>
          </a:xfrm>
        </p:grpSpPr>
        <p:sp>
          <p:nvSpPr>
            <p:cNvPr id="23" name="Rectangle 26">
              <a:extLst>
                <a:ext uri="{FF2B5EF4-FFF2-40B4-BE49-F238E27FC236}">
                  <a16:creationId xmlns:a16="http://schemas.microsoft.com/office/drawing/2014/main" xmlns="" id="{5EE899E0-D27A-454B-8E91-14A292422D6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Oval 27">
              <a:extLst>
                <a:ext uri="{FF2B5EF4-FFF2-40B4-BE49-F238E27FC236}">
                  <a16:creationId xmlns:a16="http://schemas.microsoft.com/office/drawing/2014/main" xmlns="" id="{4EDF8A7C-C5E2-42D4-884A-EC7DE68E7D0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8">
              <a:extLst>
                <a:ext uri="{FF2B5EF4-FFF2-40B4-BE49-F238E27FC236}">
                  <a16:creationId xmlns:a16="http://schemas.microsoft.com/office/drawing/2014/main" xmlns="" id="{80ADD528-121C-4D05-B77B-54B31D7BABF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4" name="Rectangle 29">
              <a:extLst>
                <a:ext uri="{FF2B5EF4-FFF2-40B4-BE49-F238E27FC236}">
                  <a16:creationId xmlns:a16="http://schemas.microsoft.com/office/drawing/2014/main" xmlns="" id="{E7CF2869-5CDD-4AD2-8AC0-4AE179D39F2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36" name="Freeform 5">
              <a:extLst>
                <a:ext uri="{FF2B5EF4-FFF2-40B4-BE49-F238E27FC236}">
                  <a16:creationId xmlns:a16="http://schemas.microsoft.com/office/drawing/2014/main" xmlns="" id="{0FD2D0A6-D3D4-4573-AD6B-2B5DBFF0C1D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37" name="Freeform 5">
              <a:extLst>
                <a:ext uri="{FF2B5EF4-FFF2-40B4-BE49-F238E27FC236}">
                  <a16:creationId xmlns:a16="http://schemas.microsoft.com/office/drawing/2014/main" xmlns="" id="{39749B2A-2C8D-45C7-A857-30307A08998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38" name="Freeform 5">
              <a:extLst>
                <a:ext uri="{FF2B5EF4-FFF2-40B4-BE49-F238E27FC236}">
                  <a16:creationId xmlns:a16="http://schemas.microsoft.com/office/drawing/2014/main" xmlns="" id="{FEC28B8C-B40C-4618-823B-C6D730FE849D}"/>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ytuł 1">
            <a:extLst>
              <a:ext uri="{FF2B5EF4-FFF2-40B4-BE49-F238E27FC236}">
                <a16:creationId xmlns:a16="http://schemas.microsoft.com/office/drawing/2014/main" xmlns="" id="{00E5FDE5-7F10-4381-AD71-6C1EDECDAF5A}"/>
              </a:ext>
            </a:extLst>
          </p:cNvPr>
          <p:cNvSpPr>
            <a:spLocks noGrp="1"/>
          </p:cNvSpPr>
          <p:nvPr>
            <p:ph type="title"/>
          </p:nvPr>
        </p:nvSpPr>
        <p:spPr>
          <a:xfrm>
            <a:off x="639098" y="629265"/>
            <a:ext cx="5132438" cy="1622322"/>
          </a:xfrm>
        </p:spPr>
        <p:txBody>
          <a:bodyPr>
            <a:normAutofit/>
          </a:bodyPr>
          <a:lstStyle/>
          <a:p>
            <a:pPr>
              <a:spcBef>
                <a:spcPts val="600"/>
              </a:spcBef>
            </a:pPr>
            <a:r>
              <a:rPr lang="pl-PL" b="1">
                <a:latin typeface="Calibri" panose="020F0502020204030204" pitchFamily="34" charset="0"/>
                <a:cs typeface="Calibri" panose="020F0502020204030204" pitchFamily="34" charset="0"/>
              </a:rPr>
              <a:t>Grupa docelowa </a:t>
            </a:r>
            <a:br>
              <a:rPr lang="pl-PL" b="1">
                <a:latin typeface="Calibri" panose="020F0502020204030204" pitchFamily="34" charset="0"/>
                <a:cs typeface="Calibri" panose="020F0502020204030204" pitchFamily="34" charset="0"/>
              </a:rPr>
            </a:br>
            <a:r>
              <a:rPr lang="pl-PL" b="1">
                <a:latin typeface="Calibri" panose="020F0502020204030204" pitchFamily="34" charset="0"/>
                <a:cs typeface="Calibri" panose="020F0502020204030204" pitchFamily="34" charset="0"/>
              </a:rPr>
              <a:t>– warunki udziału </a:t>
            </a:r>
            <a:endParaRPr lang="pl-PL" b="1" dirty="0">
              <a:latin typeface="Calibri" panose="020F0502020204030204" pitchFamily="34" charset="0"/>
              <a:cs typeface="Calibri" panose="020F0502020204030204" pitchFamily="34" charset="0"/>
            </a:endParaRPr>
          </a:p>
        </p:txBody>
      </p:sp>
      <p:sp>
        <p:nvSpPr>
          <p:cNvPr id="21" name="Content Placeholder 7">
            <a:extLst>
              <a:ext uri="{FF2B5EF4-FFF2-40B4-BE49-F238E27FC236}">
                <a16:creationId xmlns:a16="http://schemas.microsoft.com/office/drawing/2014/main" xmlns="" id="{29BF7120-0CF6-440E-AF28-2B2C9C2A3F77}"/>
              </a:ext>
            </a:extLst>
          </p:cNvPr>
          <p:cNvSpPr>
            <a:spLocks noGrp="1"/>
          </p:cNvSpPr>
          <p:nvPr>
            <p:ph idx="1"/>
          </p:nvPr>
        </p:nvSpPr>
        <p:spPr>
          <a:xfrm>
            <a:off x="639098" y="2418735"/>
            <a:ext cx="5132439" cy="3811742"/>
          </a:xfrm>
        </p:spPr>
        <p:txBody>
          <a:bodyPr anchor="ctr">
            <a:normAutofit/>
          </a:bodyPr>
          <a:lstStyle/>
          <a:p>
            <a:pPr>
              <a:lnSpc>
                <a:spcPct val="90000"/>
              </a:lnSpc>
              <a:spcAft>
                <a:spcPts val="600"/>
              </a:spcAft>
            </a:pPr>
            <a:r>
              <a:rPr lang="pl-PL" sz="1500" b="1">
                <a:solidFill>
                  <a:schemeClr val="bg1"/>
                </a:solidFill>
                <a:latin typeface="Calibri" panose="020F0502020204030204" pitchFamily="34" charset="0"/>
                <a:cs typeface="Calibri" panose="020F0502020204030204" pitchFamily="34" charset="0"/>
              </a:rPr>
              <a:t>Nie jest wymagane orzeczenie o stopniu niepełnosprawności, możliwy dostęp dla osób z różnymi rodzajami niepełno-sprawności</a:t>
            </a:r>
            <a:r>
              <a:rPr lang="pl-PL" sz="1500">
                <a:solidFill>
                  <a:schemeClr val="bg1"/>
                </a:solidFill>
                <a:latin typeface="Calibri" panose="020F0502020204030204" pitchFamily="34" charset="0"/>
                <a:cs typeface="Calibri" panose="020F0502020204030204" pitchFamily="34" charset="0"/>
              </a:rPr>
              <a:t> – warunkiem jest brak możliwości wykonywania dotychczasowego zawodu ze względu na stan zdrowia albo brak kwalifikacji zawodowych</a:t>
            </a:r>
          </a:p>
          <a:p>
            <a:pPr marL="357188" indent="0">
              <a:lnSpc>
                <a:spcPct val="90000"/>
              </a:lnSpc>
              <a:spcAft>
                <a:spcPts val="600"/>
              </a:spcAft>
              <a:buNone/>
            </a:pPr>
            <a:r>
              <a:rPr lang="pl-PL" sz="1500" b="1">
                <a:solidFill>
                  <a:schemeClr val="bg1"/>
                </a:solidFill>
                <a:latin typeface="Calibri" panose="020F0502020204030204" pitchFamily="34" charset="0"/>
                <a:cs typeface="Calibri" panose="020F0502020204030204" pitchFamily="34" charset="0"/>
              </a:rPr>
              <a:t>Przykład 1</a:t>
            </a:r>
            <a:r>
              <a:rPr lang="pl-PL" sz="1500">
                <a:solidFill>
                  <a:schemeClr val="bg1"/>
                </a:solidFill>
                <a:latin typeface="Calibri" panose="020F0502020204030204" pitchFamily="34" charset="0"/>
                <a:cs typeface="Calibri" panose="020F0502020204030204" pitchFamily="34" charset="0"/>
              </a:rPr>
              <a:t>: sprzedawca z chorym kręgosłupem, który nie może pracować w stałej pozycji stojącej ma małe szanse na uzyskanie renty lub orzeczenia, ale może uczestniczyć w rehabilitacji kompleksowej i podjąć zatrudnienie po przekwalifikowaniu;</a:t>
            </a:r>
          </a:p>
          <a:p>
            <a:pPr marL="357188" indent="0">
              <a:lnSpc>
                <a:spcPct val="90000"/>
              </a:lnSpc>
              <a:spcAft>
                <a:spcPts val="600"/>
              </a:spcAft>
              <a:buNone/>
            </a:pPr>
            <a:r>
              <a:rPr lang="pl-PL" sz="1500" b="1">
                <a:solidFill>
                  <a:schemeClr val="bg1"/>
                </a:solidFill>
                <a:latin typeface="Calibri" panose="020F0502020204030204" pitchFamily="34" charset="0"/>
                <a:cs typeface="Calibri" panose="020F0502020204030204" pitchFamily="34" charset="0"/>
              </a:rPr>
              <a:t>Przykład 2: </a:t>
            </a:r>
            <a:r>
              <a:rPr lang="pl-PL" sz="1500">
                <a:solidFill>
                  <a:schemeClr val="bg1"/>
                </a:solidFill>
                <a:latin typeface="Calibri" panose="020F0502020204030204" pitchFamily="34" charset="0"/>
                <a:cs typeface="Calibri" panose="020F0502020204030204" pitchFamily="34" charset="0"/>
              </a:rPr>
              <a:t>osoba niewidoma od urodzenia, która skończyła studia wyższe na kierunku dziennikarstwo ale nie może znaleźć pracy </a:t>
            </a:r>
            <a:r>
              <a:rPr lang="pl-PL" sz="1500" u="sng">
                <a:solidFill>
                  <a:schemeClr val="bg1"/>
                </a:solidFill>
                <a:latin typeface="Calibri" panose="020F0502020204030204" pitchFamily="34" charset="0"/>
                <a:cs typeface="Calibri" panose="020F0502020204030204" pitchFamily="34" charset="0"/>
              </a:rPr>
              <a:t>nie wymaga rehabilitacji kompleksowej</a:t>
            </a:r>
            <a:r>
              <a:rPr lang="pl-PL" sz="1500">
                <a:solidFill>
                  <a:schemeClr val="bg1"/>
                </a:solidFill>
                <a:latin typeface="Calibri" panose="020F0502020204030204" pitchFamily="34" charset="0"/>
                <a:cs typeface="Calibri" panose="020F0502020204030204" pitchFamily="34" charset="0"/>
              </a:rPr>
              <a:t>;</a:t>
            </a:r>
            <a:endParaRPr lang="pl-PL" sz="1500" b="1">
              <a:solidFill>
                <a:schemeClr val="bg1"/>
              </a:solidFill>
              <a:latin typeface="Calibri" panose="020F0502020204030204" pitchFamily="34" charset="0"/>
              <a:cs typeface="Calibri" panose="020F0502020204030204" pitchFamily="34" charset="0"/>
            </a:endParaRPr>
          </a:p>
        </p:txBody>
      </p:sp>
      <p:pic>
        <p:nvPicPr>
          <p:cNvPr id="4" name="Obraz 3" descr="Obraz zawierający wewnątrz, podłoże, sufit, ściana&#10;&#10;Opis wygenerowany automatycznie">
            <a:extLst>
              <a:ext uri="{FF2B5EF4-FFF2-40B4-BE49-F238E27FC236}">
                <a16:creationId xmlns:a16="http://schemas.microsoft.com/office/drawing/2014/main" xmlns="" id="{22C7CFF8-E7B8-499A-B546-21C5B198CAD9}"/>
              </a:ext>
            </a:extLst>
          </p:cNvPr>
          <p:cNvPicPr>
            <a:picLocks noChangeAspect="1"/>
          </p:cNvPicPr>
          <p:nvPr/>
        </p:nvPicPr>
        <p:blipFill rotWithShape="1">
          <a:blip r:embed="rId3"/>
          <a:srcRect l="23859" r="26502" b="-1"/>
          <a:stretch/>
        </p:blipFill>
        <p:spPr>
          <a:xfrm>
            <a:off x="6700827" y="645106"/>
            <a:ext cx="4842716" cy="5585369"/>
          </a:xfrm>
          <a:prstGeom prst="rect">
            <a:avLst/>
          </a:prstGeom>
        </p:spPr>
      </p:pic>
      <p:sp>
        <p:nvSpPr>
          <p:cNvPr id="35" name="Rectangle 34">
            <a:extLst>
              <a:ext uri="{FF2B5EF4-FFF2-40B4-BE49-F238E27FC236}">
                <a16:creationId xmlns:a16="http://schemas.microsoft.com/office/drawing/2014/main" xmlns="" id="{10CC18C0-9A66-45AE-B534-B8D29AFEA80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1691074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00E5FDE5-7F10-4381-AD71-6C1EDECDAF5A}"/>
              </a:ext>
            </a:extLst>
          </p:cNvPr>
          <p:cNvSpPr>
            <a:spLocks noGrp="1"/>
          </p:cNvSpPr>
          <p:nvPr>
            <p:ph type="title"/>
          </p:nvPr>
        </p:nvSpPr>
        <p:spPr>
          <a:xfrm>
            <a:off x="2538893" y="752970"/>
            <a:ext cx="7764603" cy="1093399"/>
          </a:xfrm>
        </p:spPr>
        <p:txBody>
          <a:bodyPr>
            <a:normAutofit/>
          </a:bodyPr>
          <a:lstStyle/>
          <a:p>
            <a:pPr algn="ctr">
              <a:lnSpc>
                <a:spcPct val="90000"/>
              </a:lnSpc>
              <a:spcBef>
                <a:spcPts val="600"/>
              </a:spcBef>
            </a:pPr>
            <a:r>
              <a:rPr lang="pl-PL" sz="2800" b="1" dirty="0">
                <a:solidFill>
                  <a:schemeClr val="bg1"/>
                </a:solidFill>
                <a:latin typeface="Calibri" panose="020F0502020204030204" pitchFamily="34" charset="0"/>
                <a:cs typeface="Calibri" panose="020F0502020204030204" pitchFamily="34" charset="0"/>
              </a:rPr>
              <a:t>Grupa docelowa – warunki udziału </a:t>
            </a:r>
          </a:p>
        </p:txBody>
      </p:sp>
      <p:sp>
        <p:nvSpPr>
          <p:cNvPr id="21" name="Content Placeholder 7">
            <a:extLst>
              <a:ext uri="{FF2B5EF4-FFF2-40B4-BE49-F238E27FC236}">
                <a16:creationId xmlns:a16="http://schemas.microsoft.com/office/drawing/2014/main" xmlns="" id="{29BF7120-0CF6-440E-AF28-2B2C9C2A3F77}"/>
              </a:ext>
            </a:extLst>
          </p:cNvPr>
          <p:cNvSpPr>
            <a:spLocks noGrp="1"/>
          </p:cNvSpPr>
          <p:nvPr>
            <p:ph idx="1"/>
          </p:nvPr>
        </p:nvSpPr>
        <p:spPr>
          <a:xfrm>
            <a:off x="4692678" y="2285999"/>
            <a:ext cx="7161866" cy="4204607"/>
          </a:xfrm>
        </p:spPr>
        <p:txBody>
          <a:bodyPr anchor="ctr">
            <a:normAutofit/>
          </a:bodyPr>
          <a:lstStyle/>
          <a:p>
            <a:pPr algn="just">
              <a:spcAft>
                <a:spcPts val="600"/>
              </a:spcAft>
            </a:pPr>
            <a:r>
              <a:rPr lang="pl-PL" sz="2000" b="1" dirty="0">
                <a:latin typeface="Calibri" panose="020F0502020204030204" pitchFamily="34" charset="0"/>
                <a:cs typeface="Calibri" panose="020F0502020204030204" pitchFamily="34" charset="0"/>
              </a:rPr>
              <a:t>Brak limitu wieku, ale osoba musi zadeklarować podjęcie zatrudnienia;</a:t>
            </a:r>
          </a:p>
          <a:p>
            <a:pPr marL="357188" indent="0" algn="just">
              <a:spcAft>
                <a:spcPts val="600"/>
              </a:spcAft>
              <a:buNone/>
            </a:pPr>
            <a:r>
              <a:rPr lang="pl-PL" b="1" dirty="0">
                <a:solidFill>
                  <a:schemeClr val="tx2">
                    <a:lumMod val="75000"/>
                  </a:schemeClr>
                </a:solidFill>
                <a:latin typeface="Calibri" panose="020F0502020204030204" pitchFamily="34" charset="0"/>
                <a:cs typeface="Calibri" panose="020F0502020204030204" pitchFamily="34" charset="0"/>
              </a:rPr>
              <a:t>Przykład 1</a:t>
            </a:r>
            <a:r>
              <a:rPr lang="pl-PL" dirty="0">
                <a:solidFill>
                  <a:schemeClr val="tx2">
                    <a:lumMod val="75000"/>
                  </a:schemeClr>
                </a:solidFill>
                <a:latin typeface="Calibri" panose="020F0502020204030204" pitchFamily="34" charset="0"/>
                <a:cs typeface="Calibri" panose="020F0502020204030204" pitchFamily="34" charset="0"/>
              </a:rPr>
              <a:t>: Pani, lat 56 pracująca do tej pory jako kelnerka </a:t>
            </a:r>
            <a:br>
              <a:rPr lang="pl-PL" dirty="0">
                <a:solidFill>
                  <a:schemeClr val="tx2">
                    <a:lumMod val="75000"/>
                  </a:schemeClr>
                </a:solidFill>
                <a:latin typeface="Calibri" panose="020F0502020204030204" pitchFamily="34" charset="0"/>
                <a:cs typeface="Calibri" panose="020F0502020204030204" pitchFamily="34" charset="0"/>
              </a:rPr>
            </a:br>
            <a:r>
              <a:rPr lang="pl-PL" dirty="0">
                <a:solidFill>
                  <a:schemeClr val="tx2">
                    <a:lumMod val="75000"/>
                  </a:schemeClr>
                </a:solidFill>
                <a:latin typeface="Calibri" panose="020F0502020204030204" pitchFamily="34" charset="0"/>
                <a:cs typeface="Calibri" panose="020F0502020204030204" pitchFamily="34" charset="0"/>
              </a:rPr>
              <a:t>i menager restauracji ma problemy ze stawami biodrowymi </a:t>
            </a:r>
            <a:br>
              <a:rPr lang="pl-PL" dirty="0">
                <a:solidFill>
                  <a:schemeClr val="tx2">
                    <a:lumMod val="75000"/>
                  </a:schemeClr>
                </a:solidFill>
                <a:latin typeface="Calibri" panose="020F0502020204030204" pitchFamily="34" charset="0"/>
                <a:cs typeface="Calibri" panose="020F0502020204030204" pitchFamily="34" charset="0"/>
              </a:rPr>
            </a:br>
            <a:r>
              <a:rPr lang="pl-PL" dirty="0">
                <a:solidFill>
                  <a:schemeClr val="tx2">
                    <a:lumMod val="75000"/>
                  </a:schemeClr>
                </a:solidFill>
                <a:latin typeface="Calibri" panose="020F0502020204030204" pitchFamily="34" charset="0"/>
                <a:cs typeface="Calibri" panose="020F0502020204030204" pitchFamily="34" charset="0"/>
              </a:rPr>
              <a:t>i nie może dalej pracować „na nogach” cały dzień a operację ma zaplanowaną na rok 2030. Chciałaby pracować w księgowości bo ma na co dzień styczność z rozliczeniami a praca jest realizowana na siedząco.</a:t>
            </a:r>
          </a:p>
          <a:p>
            <a:pPr marL="357188" indent="0" algn="just">
              <a:spcAft>
                <a:spcPts val="600"/>
              </a:spcAft>
              <a:buNone/>
            </a:pPr>
            <a:r>
              <a:rPr lang="pl-PL" b="1" dirty="0">
                <a:solidFill>
                  <a:schemeClr val="tx2">
                    <a:lumMod val="75000"/>
                  </a:schemeClr>
                </a:solidFill>
                <a:latin typeface="Calibri" panose="020F0502020204030204" pitchFamily="34" charset="0"/>
                <a:cs typeface="Calibri" panose="020F0502020204030204" pitchFamily="34" charset="0"/>
              </a:rPr>
              <a:t>Przykład 2</a:t>
            </a:r>
            <a:r>
              <a:rPr lang="pl-PL" dirty="0">
                <a:solidFill>
                  <a:schemeClr val="tx2">
                    <a:lumMod val="75000"/>
                  </a:schemeClr>
                </a:solidFill>
                <a:latin typeface="Calibri" panose="020F0502020204030204" pitchFamily="34" charset="0"/>
                <a:cs typeface="Calibri" panose="020F0502020204030204" pitchFamily="34" charset="0"/>
              </a:rPr>
              <a:t>: Pan, lat 64, na rencie do 15 lat, co prawda deklaruje podjęcie zatrudnienia, ale tak naprawdę zależy mu na wyjeździe do sanatorium.</a:t>
            </a:r>
            <a:endParaRPr lang="pl-PL" dirty="0">
              <a:latin typeface="Calibri" panose="020F0502020204030204" pitchFamily="34" charset="0"/>
              <a:cs typeface="Calibri" panose="020F0502020204030204" pitchFamily="34" charset="0"/>
            </a:endParaRPr>
          </a:p>
        </p:txBody>
      </p:sp>
      <p:pic>
        <p:nvPicPr>
          <p:cNvPr id="6" name="Symbol zastępczy zawartości 3">
            <a:extLst>
              <a:ext uri="{FF2B5EF4-FFF2-40B4-BE49-F238E27FC236}">
                <a16:creationId xmlns:a16="http://schemas.microsoft.com/office/drawing/2014/main" xmlns="" id="{3E81AA0C-C3D3-4FA0-8DAB-08C2DFF2DAAC}"/>
              </a:ext>
            </a:extLst>
          </p:cNvPr>
          <p:cNvPicPr>
            <a:picLocks noChangeAspect="1"/>
          </p:cNvPicPr>
          <p:nvPr/>
        </p:nvPicPr>
        <p:blipFill rotWithShape="1">
          <a:blip r:embed="rId2"/>
          <a:srcRect r="5444" b="4"/>
          <a:stretch/>
        </p:blipFill>
        <p:spPr>
          <a:xfrm>
            <a:off x="4592023" y="8036188"/>
            <a:ext cx="5400200" cy="3812015"/>
          </a:xfrm>
          <a:prstGeom prst="roundRect">
            <a:avLst>
              <a:gd name="adj" fmla="val 1858"/>
            </a:avLst>
          </a:prstGeom>
          <a:effectLst>
            <a:outerShdw blurRad="50800" dist="50800" dir="5400000" algn="tl" rotWithShape="0">
              <a:srgbClr val="000000">
                <a:alpha val="43000"/>
              </a:srgbClr>
            </a:outerShdw>
          </a:effectLst>
        </p:spPr>
      </p:pic>
      <p:pic>
        <p:nvPicPr>
          <p:cNvPr id="4" name="Obraz 3" descr="Obraz zawierający ściana, wewnątrz, podłoże, osoba&#10;&#10;Opis wygenerowany automatycznie">
            <a:extLst>
              <a:ext uri="{FF2B5EF4-FFF2-40B4-BE49-F238E27FC236}">
                <a16:creationId xmlns:a16="http://schemas.microsoft.com/office/drawing/2014/main" xmlns="" id="{82FF71B6-713B-4E28-81D1-B1431892AA86}"/>
              </a:ext>
            </a:extLst>
          </p:cNvPr>
          <p:cNvPicPr>
            <a:picLocks noChangeAspect="1"/>
          </p:cNvPicPr>
          <p:nvPr/>
        </p:nvPicPr>
        <p:blipFill rotWithShape="1">
          <a:blip r:embed="rId3"/>
          <a:srcRect l="14611" t="24406" r="33171"/>
          <a:stretch/>
        </p:blipFill>
        <p:spPr>
          <a:xfrm>
            <a:off x="729735" y="2564981"/>
            <a:ext cx="3618318" cy="3978634"/>
          </a:xfrm>
          <a:prstGeom prst="rect">
            <a:avLst/>
          </a:prstGeom>
        </p:spPr>
      </p:pic>
    </p:spTree>
    <p:extLst>
      <p:ext uri="{BB962C8B-B14F-4D97-AF65-F5344CB8AC3E}">
        <p14:creationId xmlns:p14="http://schemas.microsoft.com/office/powerpoint/2010/main" val="38239812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xmlns="" id="{06E96C53-1010-48EB-8728-70CB58236EC4}"/>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0"/>
            <a:ext cx="12192000" cy="6858000"/>
            <a:chOff x="0" y="0"/>
            <a:chExt cx="12192000" cy="6858000"/>
          </a:xfrm>
        </p:grpSpPr>
        <p:sp>
          <p:nvSpPr>
            <p:cNvPr id="23" name="Rectangle 26">
              <a:extLst>
                <a:ext uri="{FF2B5EF4-FFF2-40B4-BE49-F238E27FC236}">
                  <a16:creationId xmlns:a16="http://schemas.microsoft.com/office/drawing/2014/main" xmlns="" id="{5EE899E0-D27A-454B-8E91-14A292422D6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Oval 27">
              <a:extLst>
                <a:ext uri="{FF2B5EF4-FFF2-40B4-BE49-F238E27FC236}">
                  <a16:creationId xmlns:a16="http://schemas.microsoft.com/office/drawing/2014/main" xmlns="" id="{4EDF8A7C-C5E2-42D4-884A-EC7DE68E7D0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8">
              <a:extLst>
                <a:ext uri="{FF2B5EF4-FFF2-40B4-BE49-F238E27FC236}">
                  <a16:creationId xmlns:a16="http://schemas.microsoft.com/office/drawing/2014/main" xmlns="" id="{80ADD528-121C-4D05-B77B-54B31D7BABF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4" name="Rectangle 29">
              <a:extLst>
                <a:ext uri="{FF2B5EF4-FFF2-40B4-BE49-F238E27FC236}">
                  <a16:creationId xmlns:a16="http://schemas.microsoft.com/office/drawing/2014/main" xmlns="" id="{E7CF2869-5CDD-4AD2-8AC0-4AE179D39F2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36" name="Freeform 5">
              <a:extLst>
                <a:ext uri="{FF2B5EF4-FFF2-40B4-BE49-F238E27FC236}">
                  <a16:creationId xmlns:a16="http://schemas.microsoft.com/office/drawing/2014/main" xmlns="" id="{0FD2D0A6-D3D4-4573-AD6B-2B5DBFF0C1D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37" name="Freeform 5">
              <a:extLst>
                <a:ext uri="{FF2B5EF4-FFF2-40B4-BE49-F238E27FC236}">
                  <a16:creationId xmlns:a16="http://schemas.microsoft.com/office/drawing/2014/main" xmlns="" id="{39749B2A-2C8D-45C7-A857-30307A08998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38" name="Freeform 5">
              <a:extLst>
                <a:ext uri="{FF2B5EF4-FFF2-40B4-BE49-F238E27FC236}">
                  <a16:creationId xmlns:a16="http://schemas.microsoft.com/office/drawing/2014/main" xmlns="" id="{FEC28B8C-B40C-4618-823B-C6D730FE849D}"/>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ytuł 1">
            <a:extLst>
              <a:ext uri="{FF2B5EF4-FFF2-40B4-BE49-F238E27FC236}">
                <a16:creationId xmlns:a16="http://schemas.microsoft.com/office/drawing/2014/main" xmlns="" id="{00E5FDE5-7F10-4381-AD71-6C1EDECDAF5A}"/>
              </a:ext>
            </a:extLst>
          </p:cNvPr>
          <p:cNvSpPr>
            <a:spLocks noGrp="1"/>
          </p:cNvSpPr>
          <p:nvPr>
            <p:ph type="title"/>
          </p:nvPr>
        </p:nvSpPr>
        <p:spPr>
          <a:xfrm>
            <a:off x="639098" y="629265"/>
            <a:ext cx="5416676" cy="1622322"/>
          </a:xfrm>
        </p:spPr>
        <p:txBody>
          <a:bodyPr>
            <a:normAutofit/>
          </a:bodyPr>
          <a:lstStyle/>
          <a:p>
            <a:pPr>
              <a:spcBef>
                <a:spcPts val="600"/>
              </a:spcBef>
            </a:pPr>
            <a:r>
              <a:rPr lang="pl-PL" sz="2800" b="1" dirty="0">
                <a:latin typeface="Calibri" panose="020F0502020204030204" pitchFamily="34" charset="0"/>
                <a:cs typeface="Calibri" panose="020F0502020204030204" pitchFamily="34" charset="0"/>
              </a:rPr>
              <a:t>Grupa docelowa – warunki udziału </a:t>
            </a:r>
          </a:p>
        </p:txBody>
      </p:sp>
      <p:sp>
        <p:nvSpPr>
          <p:cNvPr id="21" name="Content Placeholder 7">
            <a:extLst>
              <a:ext uri="{FF2B5EF4-FFF2-40B4-BE49-F238E27FC236}">
                <a16:creationId xmlns:a16="http://schemas.microsoft.com/office/drawing/2014/main" xmlns="" id="{29BF7120-0CF6-440E-AF28-2B2C9C2A3F77}"/>
              </a:ext>
            </a:extLst>
          </p:cNvPr>
          <p:cNvSpPr>
            <a:spLocks noGrp="1"/>
          </p:cNvSpPr>
          <p:nvPr>
            <p:ph idx="1"/>
          </p:nvPr>
        </p:nvSpPr>
        <p:spPr>
          <a:xfrm>
            <a:off x="639098" y="2418735"/>
            <a:ext cx="5132439" cy="3811742"/>
          </a:xfrm>
        </p:spPr>
        <p:txBody>
          <a:bodyPr anchor="ctr">
            <a:normAutofit/>
          </a:bodyPr>
          <a:lstStyle/>
          <a:p>
            <a:pPr>
              <a:spcAft>
                <a:spcPts val="600"/>
              </a:spcAft>
            </a:pPr>
            <a:r>
              <a:rPr lang="pl-PL" b="1" dirty="0">
                <a:solidFill>
                  <a:schemeClr val="bg1"/>
                </a:solidFill>
                <a:latin typeface="Calibri" panose="020F0502020204030204" pitchFamily="34" charset="0"/>
                <a:cs typeface="Calibri" panose="020F0502020204030204" pitchFamily="34" charset="0"/>
              </a:rPr>
              <a:t>Zdolność do podjęcia zatrudnienia w wymiarze co najmniej 0,5 etatu, po odbyciu procesu rehabilitacji kompleksowej.</a:t>
            </a:r>
          </a:p>
          <a:p>
            <a:pPr marL="357188" indent="0">
              <a:buNone/>
            </a:pPr>
            <a:r>
              <a:rPr lang="pl-PL" b="1" dirty="0">
                <a:solidFill>
                  <a:schemeClr val="bg1"/>
                </a:solidFill>
                <a:latin typeface="Calibri" panose="020F0502020204030204" pitchFamily="34" charset="0"/>
                <a:cs typeface="Calibri" panose="020F0502020204030204" pitchFamily="34" charset="0"/>
              </a:rPr>
              <a:t>Przykład</a:t>
            </a:r>
            <a:r>
              <a:rPr lang="pl-PL" dirty="0">
                <a:solidFill>
                  <a:schemeClr val="bg1"/>
                </a:solidFill>
                <a:latin typeface="Calibri" panose="020F0502020204030204" pitchFamily="34" charset="0"/>
                <a:cs typeface="Calibri" panose="020F0502020204030204" pitchFamily="34" charset="0"/>
              </a:rPr>
              <a:t>: Pan cierpiący na padaczkę od 12 roku życia ma pogorszenie choroby. Pracował do tej pory jako handlowiec, ale pogorszenie stanu zdrowia uniemożliwia mu pracę. Ze względu, iż napady zdarzają się kilka razy w miesiącu nie jest wstanie wziąć udziału w rehabilitacji kompleksowej ani podjąć innego zatrudnienia. Osoba ta </a:t>
            </a:r>
            <a:r>
              <a:rPr lang="pl-PL" u="sng" dirty="0">
                <a:solidFill>
                  <a:schemeClr val="bg1"/>
                </a:solidFill>
                <a:latin typeface="Calibri" panose="020F0502020204030204" pitchFamily="34" charset="0"/>
                <a:cs typeface="Calibri" panose="020F0502020204030204" pitchFamily="34" charset="0"/>
              </a:rPr>
              <a:t>nie kwalifikuje się do rehabilitacji kompleksowej </a:t>
            </a:r>
            <a:r>
              <a:rPr lang="pl-PL" dirty="0">
                <a:solidFill>
                  <a:schemeClr val="bg1"/>
                </a:solidFill>
                <a:latin typeface="Calibri" panose="020F0502020204030204" pitchFamily="34" charset="0"/>
                <a:cs typeface="Calibri" panose="020F0502020204030204" pitchFamily="34" charset="0"/>
              </a:rPr>
              <a:t>w obecnej sytuacji zdrowotnej.</a:t>
            </a:r>
            <a:endParaRPr lang="pl-PL" b="1" dirty="0">
              <a:solidFill>
                <a:schemeClr val="bg1"/>
              </a:solidFill>
              <a:latin typeface="Calibri" panose="020F0502020204030204" pitchFamily="34" charset="0"/>
              <a:cs typeface="Calibri" panose="020F0502020204030204" pitchFamily="34" charset="0"/>
            </a:endParaRPr>
          </a:p>
        </p:txBody>
      </p:sp>
      <p:pic>
        <p:nvPicPr>
          <p:cNvPr id="16" name="Obraz 15" descr="Obraz zawierający tekst, osoba, mężczyzna&#10;&#10;Opis wygenerowany automatycznie">
            <a:extLst>
              <a:ext uri="{FF2B5EF4-FFF2-40B4-BE49-F238E27FC236}">
                <a16:creationId xmlns:a16="http://schemas.microsoft.com/office/drawing/2014/main" xmlns="" id="{B3933F7C-EE8C-4A4F-A44D-F9C47ADAFF5C}"/>
              </a:ext>
            </a:extLst>
          </p:cNvPr>
          <p:cNvPicPr>
            <a:picLocks noChangeAspect="1"/>
          </p:cNvPicPr>
          <p:nvPr/>
        </p:nvPicPr>
        <p:blipFill rotWithShape="1">
          <a:blip r:embed="rId3"/>
          <a:srcRect l="6030" r="6828" b="-3"/>
          <a:stretch/>
        </p:blipFill>
        <p:spPr>
          <a:xfrm>
            <a:off x="6700827" y="645106"/>
            <a:ext cx="4842716" cy="5585369"/>
          </a:xfrm>
          <a:prstGeom prst="rect">
            <a:avLst/>
          </a:prstGeom>
        </p:spPr>
      </p:pic>
      <p:sp>
        <p:nvSpPr>
          <p:cNvPr id="35" name="Rectangle 34">
            <a:extLst>
              <a:ext uri="{FF2B5EF4-FFF2-40B4-BE49-F238E27FC236}">
                <a16:creationId xmlns:a16="http://schemas.microsoft.com/office/drawing/2014/main" xmlns="" id="{10CC18C0-9A66-45AE-B534-B8D29AFEA80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2657802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4867AB39-8876-4138-AD18-F2706BF34177}"/>
              </a:ext>
            </a:extLst>
          </p:cNvPr>
          <p:cNvSpPr>
            <a:spLocks noGrp="1"/>
          </p:cNvSpPr>
          <p:nvPr>
            <p:ph type="title"/>
          </p:nvPr>
        </p:nvSpPr>
        <p:spPr>
          <a:xfrm>
            <a:off x="1154953" y="704194"/>
            <a:ext cx="8761413" cy="1176135"/>
          </a:xfrm>
        </p:spPr>
        <p:txBody>
          <a:bodyPr>
            <a:noAutofit/>
          </a:bodyPr>
          <a:lstStyle/>
          <a:p>
            <a:pPr marL="0" indent="0">
              <a:lnSpc>
                <a:spcPct val="90000"/>
              </a:lnSpc>
            </a:pPr>
            <a:r>
              <a:rPr lang="pl-PL" sz="2000" b="1" dirty="0">
                <a:latin typeface="Calibri" panose="020F0502020204030204" pitchFamily="34" charset="0"/>
                <a:cs typeface="Calibri" panose="020F0502020204030204" pitchFamily="34" charset="0"/>
              </a:rPr>
              <a:t>Księgowa, lat 37, </a:t>
            </a:r>
            <a:br>
              <a:rPr lang="pl-PL" sz="2000" b="1" dirty="0">
                <a:latin typeface="Calibri" panose="020F0502020204030204" pitchFamily="34" charset="0"/>
                <a:cs typeface="Calibri" panose="020F0502020204030204" pitchFamily="34" charset="0"/>
              </a:rPr>
            </a:br>
            <a:r>
              <a:rPr lang="pl-PL" sz="2000" b="1" dirty="0">
                <a:latin typeface="Calibri" panose="020F0502020204030204" pitchFamily="34" charset="0"/>
                <a:cs typeface="Calibri" panose="020F0502020204030204" pitchFamily="34" charset="0"/>
              </a:rPr>
              <a:t>Cukrzyca typu 1, powikłana; wykształcenie: średnie ogólnokształcące; kierunek przekwalifikowania: asystent osoby niepełnosprawnej</a:t>
            </a:r>
            <a:endParaRPr lang="pl-PL" sz="2000" dirty="0">
              <a:latin typeface="Calibri" panose="020F0502020204030204" pitchFamily="34" charset="0"/>
              <a:cs typeface="Calibri" panose="020F0502020204030204" pitchFamily="34" charset="0"/>
            </a:endParaRPr>
          </a:p>
        </p:txBody>
      </p:sp>
      <p:sp>
        <p:nvSpPr>
          <p:cNvPr id="8" name="Content Placeholder 7">
            <a:extLst>
              <a:ext uri="{FF2B5EF4-FFF2-40B4-BE49-F238E27FC236}">
                <a16:creationId xmlns:a16="http://schemas.microsoft.com/office/drawing/2014/main" xmlns="" id="{8FE0F40C-0068-4E28-8D70-CECEFBAB3155}"/>
              </a:ext>
            </a:extLst>
          </p:cNvPr>
          <p:cNvSpPr>
            <a:spLocks noGrp="1"/>
          </p:cNvSpPr>
          <p:nvPr>
            <p:ph idx="1"/>
          </p:nvPr>
        </p:nvSpPr>
        <p:spPr>
          <a:xfrm>
            <a:off x="4641336" y="2603500"/>
            <a:ext cx="6551597" cy="3416300"/>
          </a:xfrm>
        </p:spPr>
        <p:txBody>
          <a:bodyPr anchor="ctr">
            <a:normAutofit/>
          </a:bodyPr>
          <a:lstStyle/>
          <a:p>
            <a:pPr algn="just">
              <a:spcAft>
                <a:spcPts val="1000"/>
              </a:spcAft>
              <a:buFont typeface="Wingdings" panose="05000000000000000000" pitchFamily="2" charset="2"/>
              <a:buChar char="Ø"/>
            </a:pPr>
            <a:r>
              <a:rPr lang="pl-PL" dirty="0">
                <a:effectLst/>
                <a:latin typeface="Calibri" panose="020F0502020204030204" pitchFamily="34" charset="0"/>
                <a:ea typeface="Calibri" panose="020F0502020204030204" pitchFamily="34" charset="0"/>
                <a:cs typeface="Calibri" panose="020F0502020204030204" pitchFamily="34" charset="0"/>
              </a:rPr>
              <a:t>Księgowa chorująca od lat na cukrzycę zaczęła tracić wzrok z powodu wielu godzin spędzanych przy komputerze. </a:t>
            </a:r>
            <a:r>
              <a:rPr lang="pl-PL" dirty="0">
                <a:latin typeface="Calibri" panose="020F0502020204030204" pitchFamily="34" charset="0"/>
                <a:cs typeface="Calibri" panose="020F0502020204030204" pitchFamily="34" charset="0"/>
              </a:rPr>
              <a:t>Niegroźne złamanie kostki trzy lata temu zakończyło się amputacją stopy</a:t>
            </a:r>
          </a:p>
          <a:p>
            <a:pPr algn="just">
              <a:spcAft>
                <a:spcPts val="1000"/>
              </a:spcAft>
              <a:buFont typeface="Wingdings" panose="05000000000000000000" pitchFamily="2" charset="2"/>
              <a:buChar char="Ø"/>
            </a:pPr>
            <a:r>
              <a:rPr lang="pl-PL" dirty="0">
                <a:effectLst/>
                <a:latin typeface="Calibri" panose="020F0502020204030204" pitchFamily="34" charset="0"/>
                <a:ea typeface="Calibri" panose="020F0502020204030204" pitchFamily="34" charset="0"/>
                <a:cs typeface="Calibri" panose="020F0502020204030204" pitchFamily="34" charset="0"/>
              </a:rPr>
              <a:t>Wybrano dla niej zawód asystenta osoby niepełnosprawnej. </a:t>
            </a:r>
            <a:br>
              <a:rPr lang="pl-PL" dirty="0">
                <a:effectLst/>
                <a:latin typeface="Calibri" panose="020F0502020204030204" pitchFamily="34" charset="0"/>
                <a:ea typeface="Calibri" panose="020F0502020204030204" pitchFamily="34" charset="0"/>
                <a:cs typeface="Calibri" panose="020F0502020204030204" pitchFamily="34" charset="0"/>
              </a:rPr>
            </a:br>
            <a:r>
              <a:rPr lang="pl-PL" dirty="0">
                <a:effectLst/>
                <a:latin typeface="Calibri" panose="020F0502020204030204" pitchFamily="34" charset="0"/>
                <a:ea typeface="Calibri" panose="020F0502020204030204" pitchFamily="34" charset="0"/>
                <a:cs typeface="Calibri" panose="020F0502020204030204" pitchFamily="34" charset="0"/>
              </a:rPr>
              <a:t>Na rynku pracy jest duży popyt na wykwalifikowanych pracowników w tym zawodzie a zmiana trybu życia spowolniła postęp cukrzycy</a:t>
            </a:r>
          </a:p>
          <a:p>
            <a:endParaRPr lang="en-US" dirty="0"/>
          </a:p>
        </p:txBody>
      </p:sp>
      <p:pic>
        <p:nvPicPr>
          <p:cNvPr id="4" name="Symbol zastępczy zawartości 3" descr="Obraz zawierający wewnątrz, osoba, podłoże&#10;&#10;Opis wygenerowany automatycznie">
            <a:extLst>
              <a:ext uri="{FF2B5EF4-FFF2-40B4-BE49-F238E27FC236}">
                <a16:creationId xmlns:a16="http://schemas.microsoft.com/office/drawing/2014/main" xmlns="" id="{F56790AE-B2D4-4080-8BFD-3AE097669DFA}"/>
              </a:ext>
            </a:extLst>
          </p:cNvPr>
          <p:cNvPicPr>
            <a:picLocks noChangeAspect="1"/>
          </p:cNvPicPr>
          <p:nvPr/>
        </p:nvPicPr>
        <p:blipFill rotWithShape="1">
          <a:blip r:embed="rId2"/>
          <a:srcRect r="-4" b="23113"/>
          <a:stretch/>
        </p:blipFill>
        <p:spPr>
          <a:xfrm>
            <a:off x="436762" y="2467694"/>
            <a:ext cx="4002173" cy="4048720"/>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28050428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xmlns="" id="{06E96C53-1010-48EB-8728-70CB58236EC4}"/>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0"/>
            <a:ext cx="12192000" cy="6858000"/>
            <a:chOff x="0" y="0"/>
            <a:chExt cx="12192000" cy="6858000"/>
          </a:xfrm>
        </p:grpSpPr>
        <p:sp>
          <p:nvSpPr>
            <p:cNvPr id="10" name="Rectangle 13">
              <a:extLst>
                <a:ext uri="{FF2B5EF4-FFF2-40B4-BE49-F238E27FC236}">
                  <a16:creationId xmlns:a16="http://schemas.microsoft.com/office/drawing/2014/main" xmlns="" id="{5EE899E0-D27A-454B-8E91-14A292422D6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4">
              <a:extLst>
                <a:ext uri="{FF2B5EF4-FFF2-40B4-BE49-F238E27FC236}">
                  <a16:creationId xmlns:a16="http://schemas.microsoft.com/office/drawing/2014/main" xmlns="" id="{4EDF8A7C-C5E2-42D4-884A-EC7DE68E7D0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5">
              <a:extLst>
                <a:ext uri="{FF2B5EF4-FFF2-40B4-BE49-F238E27FC236}">
                  <a16:creationId xmlns:a16="http://schemas.microsoft.com/office/drawing/2014/main" xmlns="" id="{80ADD528-121C-4D05-B77B-54B31D7BABF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Rectangle 16">
              <a:extLst>
                <a:ext uri="{FF2B5EF4-FFF2-40B4-BE49-F238E27FC236}">
                  <a16:creationId xmlns:a16="http://schemas.microsoft.com/office/drawing/2014/main" xmlns="" id="{E7CF2869-5CDD-4AD2-8AC0-4AE179D39F2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5">
              <a:extLst>
                <a:ext uri="{FF2B5EF4-FFF2-40B4-BE49-F238E27FC236}">
                  <a16:creationId xmlns:a16="http://schemas.microsoft.com/office/drawing/2014/main" xmlns="" id="{0FD2D0A6-D3D4-4573-AD6B-2B5DBFF0C1D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4" name="Freeform 5">
              <a:extLst>
                <a:ext uri="{FF2B5EF4-FFF2-40B4-BE49-F238E27FC236}">
                  <a16:creationId xmlns:a16="http://schemas.microsoft.com/office/drawing/2014/main" xmlns="" id="{39749B2A-2C8D-45C7-A857-30307A08998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5" name="Freeform 5">
              <a:extLst>
                <a:ext uri="{FF2B5EF4-FFF2-40B4-BE49-F238E27FC236}">
                  <a16:creationId xmlns:a16="http://schemas.microsoft.com/office/drawing/2014/main" xmlns="" id="{FEC28B8C-B40C-4618-823B-C6D730FE849D}"/>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ytuł 1">
            <a:extLst>
              <a:ext uri="{FF2B5EF4-FFF2-40B4-BE49-F238E27FC236}">
                <a16:creationId xmlns:a16="http://schemas.microsoft.com/office/drawing/2014/main" xmlns="" id="{4867AB39-8876-4138-AD18-F2706BF34177}"/>
              </a:ext>
            </a:extLst>
          </p:cNvPr>
          <p:cNvSpPr>
            <a:spLocks noGrp="1"/>
          </p:cNvSpPr>
          <p:nvPr>
            <p:ph type="title"/>
          </p:nvPr>
        </p:nvSpPr>
        <p:spPr>
          <a:xfrm>
            <a:off x="639098" y="629265"/>
            <a:ext cx="5132438" cy="1622322"/>
          </a:xfrm>
        </p:spPr>
        <p:txBody>
          <a:bodyPr>
            <a:normAutofit/>
          </a:bodyPr>
          <a:lstStyle/>
          <a:p>
            <a:pPr marL="0" indent="0">
              <a:lnSpc>
                <a:spcPct val="90000"/>
              </a:lnSpc>
            </a:pPr>
            <a:r>
              <a:rPr lang="pl-PL" sz="2000" b="1" dirty="0">
                <a:latin typeface="Calibri" panose="020F0502020204030204" pitchFamily="34" charset="0"/>
                <a:cs typeface="Calibri" panose="020F0502020204030204" pitchFamily="34" charset="0"/>
              </a:rPr>
              <a:t>Współwłaściciel firmy, lat 45, </a:t>
            </a:r>
            <a:br>
              <a:rPr lang="pl-PL" sz="2000" b="1" dirty="0">
                <a:latin typeface="Calibri" panose="020F0502020204030204" pitchFamily="34" charset="0"/>
                <a:cs typeface="Calibri" panose="020F0502020204030204" pitchFamily="34" charset="0"/>
              </a:rPr>
            </a:br>
            <a:r>
              <a:rPr lang="pl-PL" sz="2000" b="1" dirty="0">
                <a:latin typeface="Calibri" panose="020F0502020204030204" pitchFamily="34" charset="0"/>
                <a:cs typeface="Calibri" panose="020F0502020204030204" pitchFamily="34" charset="0"/>
              </a:rPr>
              <a:t>wykształcenie: technik budownictwa; kierunek przekwalifikowania: szkolenie AutoCAD</a:t>
            </a:r>
            <a:r>
              <a:rPr lang="pl-PL" sz="2000" dirty="0">
                <a:latin typeface="Calibri" panose="020F0502020204030204" pitchFamily="34" charset="0"/>
                <a:cs typeface="Calibri" panose="020F0502020204030204" pitchFamily="34" charset="0"/>
              </a:rPr>
              <a:t/>
            </a:r>
            <a:br>
              <a:rPr lang="pl-PL" sz="2000" dirty="0">
                <a:latin typeface="Calibri" panose="020F0502020204030204" pitchFamily="34" charset="0"/>
                <a:cs typeface="Calibri" panose="020F0502020204030204" pitchFamily="34" charset="0"/>
              </a:rPr>
            </a:br>
            <a:endParaRPr lang="pl-PL" sz="2000" dirty="0">
              <a:latin typeface="Calibri" panose="020F0502020204030204" pitchFamily="34" charset="0"/>
              <a:cs typeface="Calibri" panose="020F0502020204030204" pitchFamily="34" charset="0"/>
            </a:endParaRPr>
          </a:p>
        </p:txBody>
      </p:sp>
      <p:sp>
        <p:nvSpPr>
          <p:cNvPr id="8" name="Content Placeholder 7">
            <a:extLst>
              <a:ext uri="{FF2B5EF4-FFF2-40B4-BE49-F238E27FC236}">
                <a16:creationId xmlns:a16="http://schemas.microsoft.com/office/drawing/2014/main" xmlns="" id="{8FE0F40C-0068-4E28-8D70-CECEFBAB3155}"/>
              </a:ext>
            </a:extLst>
          </p:cNvPr>
          <p:cNvSpPr>
            <a:spLocks noGrp="1"/>
          </p:cNvSpPr>
          <p:nvPr>
            <p:ph idx="1"/>
          </p:nvPr>
        </p:nvSpPr>
        <p:spPr>
          <a:xfrm>
            <a:off x="639098" y="2418735"/>
            <a:ext cx="5132439" cy="3811742"/>
          </a:xfrm>
        </p:spPr>
        <p:txBody>
          <a:bodyPr anchor="ctr">
            <a:normAutofit/>
          </a:bodyPr>
          <a:lstStyle/>
          <a:p>
            <a:r>
              <a:rPr lang="pl-PL"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Współwłaściciel małej firmy budowlanej z wykształceniem technicznym budowlanym - podczas pracy spadł z balkonu z trzeciego pietra w wyniku czego złamał kręgosłup. Po rocznej rehabilitacji obecnie porusza się </a:t>
            </a:r>
            <a:r>
              <a:rPr lang="pl-PL" b="1" dirty="0">
                <a:solidFill>
                  <a:schemeClr val="bg1"/>
                </a:solidFill>
                <a:latin typeface="Calibri" panose="020F0502020204030204" pitchFamily="34" charset="0"/>
                <a:ea typeface="Calibri" panose="020F0502020204030204" pitchFamily="34" charset="0"/>
                <a:cs typeface="Calibri" panose="020F0502020204030204" pitchFamily="34" charset="0"/>
              </a:rPr>
              <a:t>o kulach, ale na większe dystanse musi używać wózka. </a:t>
            </a:r>
          </a:p>
          <a:p>
            <a:r>
              <a:rPr lang="pl-PL" b="1" dirty="0">
                <a:solidFill>
                  <a:schemeClr val="bg1"/>
                </a:solidFill>
                <a:latin typeface="Calibri" panose="020F0502020204030204" pitchFamily="34" charset="0"/>
                <a:ea typeface="Calibri" panose="020F0502020204030204" pitchFamily="34" charset="0"/>
                <a:cs typeface="Calibri" panose="020F0502020204030204" pitchFamily="34" charset="0"/>
              </a:rPr>
              <a:t>Wybrano dla niego szkolenie kosztorysowania i projektowania w AutoCad. Będzie mógł dalej prowadzić swoją firmę, poszerzy jej ofertę o cześć projektowo-kosztorysową, dzięki czemu będzie mógł pracować zza biurka.</a:t>
            </a:r>
          </a:p>
          <a:p>
            <a:endParaRPr lang="en-US" dirty="0">
              <a:solidFill>
                <a:schemeClr val="bg1"/>
              </a:solidFill>
            </a:endParaRPr>
          </a:p>
        </p:txBody>
      </p:sp>
      <p:pic>
        <p:nvPicPr>
          <p:cNvPr id="7" name="Obraz 6" descr="Obraz zawierający tekst, restauracja&#10;&#10;Opis wygenerowany automatycznie">
            <a:extLst>
              <a:ext uri="{FF2B5EF4-FFF2-40B4-BE49-F238E27FC236}">
                <a16:creationId xmlns:a16="http://schemas.microsoft.com/office/drawing/2014/main" xmlns="" id="{EAF1D184-2645-437C-812D-57992329A702}"/>
              </a:ext>
            </a:extLst>
          </p:cNvPr>
          <p:cNvPicPr>
            <a:picLocks noChangeAspect="1"/>
          </p:cNvPicPr>
          <p:nvPr/>
        </p:nvPicPr>
        <p:blipFill rotWithShape="1">
          <a:blip r:embed="rId3"/>
          <a:srcRect l="36393" r="5515"/>
          <a:stretch/>
        </p:blipFill>
        <p:spPr>
          <a:xfrm>
            <a:off x="6700827" y="645106"/>
            <a:ext cx="4842716" cy="5585369"/>
          </a:xfrm>
          <a:prstGeom prst="rect">
            <a:avLst/>
          </a:prstGeom>
        </p:spPr>
      </p:pic>
      <p:sp>
        <p:nvSpPr>
          <p:cNvPr id="22" name="Rectangle 21">
            <a:extLst>
              <a:ext uri="{FF2B5EF4-FFF2-40B4-BE49-F238E27FC236}">
                <a16:creationId xmlns:a16="http://schemas.microsoft.com/office/drawing/2014/main" xmlns="" id="{10CC18C0-9A66-45AE-B534-B8D29AFEA80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3460506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xmlns="" id="{06E96C53-1010-48EB-8728-70CB58236EC4}"/>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0"/>
            <a:ext cx="12192000" cy="6858000"/>
            <a:chOff x="0" y="0"/>
            <a:chExt cx="12192000" cy="6858000"/>
          </a:xfrm>
        </p:grpSpPr>
        <p:sp>
          <p:nvSpPr>
            <p:cNvPr id="14" name="Rectangle 13">
              <a:extLst>
                <a:ext uri="{FF2B5EF4-FFF2-40B4-BE49-F238E27FC236}">
                  <a16:creationId xmlns:a16="http://schemas.microsoft.com/office/drawing/2014/main" xmlns="" id="{5EE899E0-D27A-454B-8E91-14A292422D6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a:extLst>
                <a:ext uri="{FF2B5EF4-FFF2-40B4-BE49-F238E27FC236}">
                  <a16:creationId xmlns:a16="http://schemas.microsoft.com/office/drawing/2014/main" xmlns="" id="{4EDF8A7C-C5E2-42D4-884A-EC7DE68E7D0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a:extLst>
                <a:ext uri="{FF2B5EF4-FFF2-40B4-BE49-F238E27FC236}">
                  <a16:creationId xmlns:a16="http://schemas.microsoft.com/office/drawing/2014/main" xmlns="" id="{80ADD528-121C-4D05-B77B-54B31D7BABF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xmlns="" id="{E7CF2869-5CDD-4AD2-8AC0-4AE179D39F2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a:extLst>
                <a:ext uri="{FF2B5EF4-FFF2-40B4-BE49-F238E27FC236}">
                  <a16:creationId xmlns:a16="http://schemas.microsoft.com/office/drawing/2014/main" xmlns="" id="{0FD2D0A6-D3D4-4573-AD6B-2B5DBFF0C1D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a:extLst>
                <a:ext uri="{FF2B5EF4-FFF2-40B4-BE49-F238E27FC236}">
                  <a16:creationId xmlns:a16="http://schemas.microsoft.com/office/drawing/2014/main" xmlns="" id="{39749B2A-2C8D-45C7-A857-30307A08998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0" name="Freeform 5">
              <a:extLst>
                <a:ext uri="{FF2B5EF4-FFF2-40B4-BE49-F238E27FC236}">
                  <a16:creationId xmlns:a16="http://schemas.microsoft.com/office/drawing/2014/main" xmlns="" id="{FEC28B8C-B40C-4618-823B-C6D730FE849D}"/>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ytuł 1">
            <a:extLst>
              <a:ext uri="{FF2B5EF4-FFF2-40B4-BE49-F238E27FC236}">
                <a16:creationId xmlns:a16="http://schemas.microsoft.com/office/drawing/2014/main" xmlns="" id="{20C350DE-907E-4310-9E20-B7028F2D9F1C}"/>
              </a:ext>
            </a:extLst>
          </p:cNvPr>
          <p:cNvSpPr>
            <a:spLocks noGrp="1"/>
          </p:cNvSpPr>
          <p:nvPr>
            <p:ph type="title"/>
          </p:nvPr>
        </p:nvSpPr>
        <p:spPr>
          <a:xfrm>
            <a:off x="639098" y="629265"/>
            <a:ext cx="5132438" cy="1622322"/>
          </a:xfrm>
        </p:spPr>
        <p:txBody>
          <a:bodyPr>
            <a:normAutofit/>
          </a:bodyPr>
          <a:lstStyle/>
          <a:p>
            <a:pPr marL="0" indent="0">
              <a:lnSpc>
                <a:spcPct val="90000"/>
              </a:lnSpc>
            </a:pPr>
            <a:r>
              <a:rPr lang="pl-PL" sz="2000" b="1" dirty="0">
                <a:latin typeface="Calibri" panose="020F0502020204030204" pitchFamily="34" charset="0"/>
                <a:cs typeface="Calibri" panose="020F0502020204030204" pitchFamily="34" charset="0"/>
              </a:rPr>
              <a:t>Szef kuchni, lat 44, </a:t>
            </a:r>
            <a:br>
              <a:rPr lang="pl-PL" sz="2000" b="1" dirty="0">
                <a:latin typeface="Calibri" panose="020F0502020204030204" pitchFamily="34" charset="0"/>
                <a:cs typeface="Calibri" panose="020F0502020204030204" pitchFamily="34" charset="0"/>
              </a:rPr>
            </a:br>
            <a:r>
              <a:rPr lang="pl-PL" sz="2000" b="1" dirty="0">
                <a:latin typeface="Calibri" panose="020F0502020204030204" pitchFamily="34" charset="0"/>
                <a:cs typeface="Calibri" panose="020F0502020204030204" pitchFamily="34" charset="0"/>
              </a:rPr>
              <a:t>sepsa, amputacja nóg; wykształcenie: wyższe, </a:t>
            </a:r>
            <a:r>
              <a:rPr lang="pl-PL" sz="2000" b="1" dirty="0">
                <a:latin typeface="Calibri" panose="020F0502020204030204" pitchFamily="34" charset="0"/>
                <a:ea typeface="Calibri" panose="020F0502020204030204" pitchFamily="34" charset="0"/>
                <a:cs typeface="Calibri" panose="020F0502020204030204" pitchFamily="34" charset="0"/>
              </a:rPr>
              <a:t>zarządzanie w hotelarstwie i gastronomi</a:t>
            </a:r>
            <a:r>
              <a:rPr lang="pl-PL" sz="2000" dirty="0">
                <a:latin typeface="Calibri" panose="020F0502020204030204" pitchFamily="34" charset="0"/>
                <a:ea typeface="Calibri" panose="020F0502020204030204" pitchFamily="34" charset="0"/>
                <a:cs typeface="Calibri" panose="020F0502020204030204" pitchFamily="34" charset="0"/>
              </a:rPr>
              <a:t> </a:t>
            </a:r>
            <a:r>
              <a:rPr lang="pl-PL" sz="2000" b="1" dirty="0">
                <a:latin typeface="Calibri" panose="020F0502020204030204" pitchFamily="34" charset="0"/>
                <a:cs typeface="Calibri" panose="020F0502020204030204" pitchFamily="34" charset="0"/>
              </a:rPr>
              <a:t>przekwalifikowania: dietetyka</a:t>
            </a:r>
            <a:r>
              <a:rPr lang="pl-PL" sz="2000" dirty="0">
                <a:latin typeface="Calibri" panose="020F0502020204030204" pitchFamily="34" charset="0"/>
                <a:cs typeface="Calibri" panose="020F0502020204030204" pitchFamily="34" charset="0"/>
              </a:rPr>
              <a:t/>
            </a:r>
            <a:br>
              <a:rPr lang="pl-PL" sz="2000" dirty="0">
                <a:latin typeface="Calibri" panose="020F0502020204030204" pitchFamily="34" charset="0"/>
                <a:cs typeface="Calibri" panose="020F0502020204030204" pitchFamily="34" charset="0"/>
              </a:rPr>
            </a:br>
            <a:endParaRPr lang="pl-PL" sz="2000" dirty="0">
              <a:latin typeface="Calibri" panose="020F0502020204030204" pitchFamily="34" charset="0"/>
              <a:cs typeface="Calibri" panose="020F0502020204030204" pitchFamily="34" charset="0"/>
            </a:endParaRPr>
          </a:p>
        </p:txBody>
      </p:sp>
      <p:sp>
        <p:nvSpPr>
          <p:cNvPr id="8" name="Content Placeholder 7">
            <a:extLst>
              <a:ext uri="{FF2B5EF4-FFF2-40B4-BE49-F238E27FC236}">
                <a16:creationId xmlns:a16="http://schemas.microsoft.com/office/drawing/2014/main" xmlns="" id="{29DF83EC-431D-4945-94F2-F89B29DD6C27}"/>
              </a:ext>
            </a:extLst>
          </p:cNvPr>
          <p:cNvSpPr>
            <a:spLocks noGrp="1"/>
          </p:cNvSpPr>
          <p:nvPr>
            <p:ph idx="1"/>
          </p:nvPr>
        </p:nvSpPr>
        <p:spPr>
          <a:xfrm>
            <a:off x="639098" y="2418735"/>
            <a:ext cx="5132439" cy="3811742"/>
          </a:xfrm>
        </p:spPr>
        <p:txBody>
          <a:bodyPr anchor="ctr">
            <a:normAutofit/>
          </a:bodyPr>
          <a:lstStyle/>
          <a:p>
            <a:r>
              <a:rPr lang="pl-PL" b="1" dirty="0">
                <a:solidFill>
                  <a:schemeClr val="bg1"/>
                </a:solidFill>
                <a:latin typeface="Calibri" panose="020F0502020204030204" pitchFamily="34" charset="0"/>
                <a:ea typeface="Calibri" panose="020F0502020204030204" pitchFamily="34" charset="0"/>
                <a:cs typeface="Calibri" panose="020F0502020204030204" pitchFamily="34" charset="0"/>
              </a:rPr>
              <a:t>Szef kuchni renomowanej restauracji </a:t>
            </a:r>
            <a:r>
              <a:rPr lang="pl-PL" dirty="0">
                <a:solidFill>
                  <a:schemeClr val="bg1"/>
                </a:solidFill>
                <a:latin typeface="Calibri" panose="020F0502020204030204" pitchFamily="34" charset="0"/>
                <a:ea typeface="Calibri" panose="020F0502020204030204" pitchFamily="34" charset="0"/>
                <a:cs typeface="Calibri" panose="020F0502020204030204" pitchFamily="34" charset="0"/>
              </a:rPr>
              <a:t>zachorował na sepsę w wyniku powikłań stracił obie nogi. Pomimo dobrania nowoczesnych protez nie może pracować w kuchni. </a:t>
            </a:r>
          </a:p>
          <a:p>
            <a:r>
              <a:rPr lang="pl-PL" dirty="0">
                <a:solidFill>
                  <a:schemeClr val="bg1"/>
                </a:solidFill>
                <a:latin typeface="Calibri" panose="020F0502020204030204" pitchFamily="34" charset="0"/>
                <a:ea typeface="Calibri" panose="020F0502020204030204" pitchFamily="34" charset="0"/>
                <a:cs typeface="Calibri" panose="020F0502020204030204" pitchFamily="34" charset="0"/>
              </a:rPr>
              <a:t>Postanowiono oprzeć się na jego dotychczasowym doświadczeniu i kwalifikacjach – ukończył studia wyższe, zarządzanie w hotelarstwie i gastronomi. Wybrano zawód dietetyka. </a:t>
            </a:r>
            <a:endParaRPr lang="pl-PL"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p>
            <a:endParaRPr lang="en-US" dirty="0">
              <a:solidFill>
                <a:schemeClr val="bg1"/>
              </a:solidFill>
            </a:endParaRPr>
          </a:p>
        </p:txBody>
      </p:sp>
      <p:pic>
        <p:nvPicPr>
          <p:cNvPr id="4" name="Symbol zastępczy zawartości 3">
            <a:extLst>
              <a:ext uri="{FF2B5EF4-FFF2-40B4-BE49-F238E27FC236}">
                <a16:creationId xmlns:a16="http://schemas.microsoft.com/office/drawing/2014/main" xmlns="" id="{D11C1590-4302-410E-AD69-CDB87FC6B2E5}"/>
              </a:ext>
            </a:extLst>
          </p:cNvPr>
          <p:cNvPicPr>
            <a:picLocks noChangeAspect="1"/>
          </p:cNvPicPr>
          <p:nvPr/>
        </p:nvPicPr>
        <p:blipFill rotWithShape="1">
          <a:blip r:embed="rId3"/>
          <a:srcRect l="14032" r="28093"/>
          <a:stretch/>
        </p:blipFill>
        <p:spPr>
          <a:xfrm>
            <a:off x="6700827" y="645124"/>
            <a:ext cx="4842716" cy="5585332"/>
          </a:xfrm>
          <a:prstGeom prst="rect">
            <a:avLst/>
          </a:prstGeom>
        </p:spPr>
      </p:pic>
      <p:sp>
        <p:nvSpPr>
          <p:cNvPr id="22" name="Rectangle 21">
            <a:extLst>
              <a:ext uri="{FF2B5EF4-FFF2-40B4-BE49-F238E27FC236}">
                <a16:creationId xmlns:a16="http://schemas.microsoft.com/office/drawing/2014/main" xmlns="" id="{10CC18C0-9A66-45AE-B534-B8D29AFEA80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6106226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C314C310-850D-4491-AA52-C75BEA68B68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xmlns="" id="{D4EC3799-3F52-48CE-85CC-83AED368EB42}"/>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0"/>
            <a:ext cx="12192000" cy="6858000"/>
            <a:chOff x="0" y="0"/>
            <a:chExt cx="12192000" cy="6858000"/>
          </a:xfrm>
        </p:grpSpPr>
        <p:sp>
          <p:nvSpPr>
            <p:cNvPr id="11" name="Rectangle 10">
              <a:extLst>
                <a:ext uri="{FF2B5EF4-FFF2-40B4-BE49-F238E27FC236}">
                  <a16:creationId xmlns:a16="http://schemas.microsoft.com/office/drawing/2014/main" xmlns="" id="{F3FC2939-BF10-4CBC-904B-74A17D4B9C3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Freeform 5">
              <a:extLst>
                <a:ext uri="{FF2B5EF4-FFF2-40B4-BE49-F238E27FC236}">
                  <a16:creationId xmlns:a16="http://schemas.microsoft.com/office/drawing/2014/main" xmlns="" id="{266B6D5D-11B6-40A6-9CEF-F0B0D104C5C6}"/>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sp>
      </p:grpSp>
      <p:sp>
        <p:nvSpPr>
          <p:cNvPr id="2" name="Tytuł 1">
            <a:extLst>
              <a:ext uri="{FF2B5EF4-FFF2-40B4-BE49-F238E27FC236}">
                <a16:creationId xmlns:a16="http://schemas.microsoft.com/office/drawing/2014/main" xmlns="" id="{1ADD4A38-711A-4EF5-9BF8-57E4320F2C9C}"/>
              </a:ext>
            </a:extLst>
          </p:cNvPr>
          <p:cNvSpPr>
            <a:spLocks noGrp="1"/>
          </p:cNvSpPr>
          <p:nvPr>
            <p:ph type="title"/>
          </p:nvPr>
        </p:nvSpPr>
        <p:spPr>
          <a:xfrm>
            <a:off x="836247" y="1085549"/>
            <a:ext cx="3430947" cy="4686903"/>
          </a:xfrm>
        </p:spPr>
        <p:txBody>
          <a:bodyPr anchor="ctr">
            <a:normAutofit/>
          </a:bodyPr>
          <a:lstStyle/>
          <a:p>
            <a:pPr algn="r"/>
            <a:r>
              <a:rPr lang="pl-PL" b="1" dirty="0">
                <a:solidFill>
                  <a:schemeClr val="tx1"/>
                </a:solidFill>
                <a:latin typeface="Calibri" panose="020F0502020204030204" pitchFamily="34" charset="0"/>
                <a:cs typeface="Calibri" panose="020F0502020204030204" pitchFamily="34" charset="0"/>
              </a:rPr>
              <a:t>Rehabilitacja kompleksowa – podstawowa motywacja do podjęcia prac nad modelem</a:t>
            </a:r>
            <a:endParaRPr lang="pl-PL" dirty="0">
              <a:solidFill>
                <a:schemeClr val="tx1"/>
              </a:solidFill>
              <a:latin typeface="Calibri" panose="020F0502020204030204" pitchFamily="34" charset="0"/>
              <a:cs typeface="Calibri" panose="020F0502020204030204" pitchFamily="34" charset="0"/>
            </a:endParaRPr>
          </a:p>
        </p:txBody>
      </p:sp>
      <p:cxnSp>
        <p:nvCxnSpPr>
          <p:cNvPr id="14" name="Straight Connector 13">
            <a:extLst>
              <a:ext uri="{FF2B5EF4-FFF2-40B4-BE49-F238E27FC236}">
                <a16:creationId xmlns:a16="http://schemas.microsoft.com/office/drawing/2014/main" xmlns="" id="{789E20C7-BB50-4317-93C7-90C8ED80B275}"/>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654296" y="1930986"/>
            <a:ext cx="0" cy="3200400"/>
          </a:xfrm>
          <a:prstGeom prst="line">
            <a:avLst/>
          </a:prstGeom>
          <a:ln w="15875" cap="sq">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3" name="Symbol zastępczy zawartości 2">
            <a:extLst>
              <a:ext uri="{FF2B5EF4-FFF2-40B4-BE49-F238E27FC236}">
                <a16:creationId xmlns:a16="http://schemas.microsoft.com/office/drawing/2014/main" xmlns="" id="{3B3F2EF6-0AFD-48FC-9657-32EB06CA0652}"/>
              </a:ext>
            </a:extLst>
          </p:cNvPr>
          <p:cNvSpPr>
            <a:spLocks noGrp="1"/>
          </p:cNvSpPr>
          <p:nvPr>
            <p:ph idx="1"/>
          </p:nvPr>
        </p:nvSpPr>
        <p:spPr>
          <a:xfrm>
            <a:off x="5182954" y="930231"/>
            <a:ext cx="5900397" cy="4997537"/>
          </a:xfrm>
        </p:spPr>
        <p:txBody>
          <a:bodyPr anchor="ctr">
            <a:normAutofit lnSpcReduction="10000"/>
          </a:bodyPr>
          <a:lstStyle/>
          <a:p>
            <a:pPr>
              <a:buFont typeface="Wingdings" panose="05000000000000000000" pitchFamily="2" charset="2"/>
              <a:buChar char="q"/>
            </a:pPr>
            <a:r>
              <a:rPr lang="pl-PL" b="1" dirty="0">
                <a:solidFill>
                  <a:schemeClr val="tx1"/>
                </a:solidFill>
                <a:latin typeface="Calibri" panose="020F0502020204030204" pitchFamily="34" charset="0"/>
                <a:cs typeface="Calibri" panose="020F0502020204030204" pitchFamily="34" charset="0"/>
              </a:rPr>
              <a:t>1, 2 mln  osób -  co roku z rynku pracy czasowo, długotrwale lub na stałe odchodzą tysiące osób</a:t>
            </a:r>
            <a:r>
              <a:rPr lang="pl-PL" dirty="0">
                <a:solidFill>
                  <a:schemeClr val="tx1"/>
                </a:solidFill>
                <a:latin typeface="Calibri" panose="020F0502020204030204" pitchFamily="34" charset="0"/>
                <a:cs typeface="Calibri" panose="020F0502020204030204" pitchFamily="34" charset="0"/>
              </a:rPr>
              <a:t>, a wiele z nich ubiega się o renty z tytułu niezdolności do pracy, renty socjalne, świadczenia rehabilitacyjne i inne formy świadczeń pieniężnych</a:t>
            </a:r>
          </a:p>
          <a:p>
            <a:pPr marL="285750" lvl="1">
              <a:buFont typeface="Wingdings" panose="05000000000000000000" pitchFamily="2" charset="2"/>
              <a:buChar char="q"/>
            </a:pPr>
            <a:r>
              <a:rPr lang="pl-PL" sz="1800" b="1" dirty="0">
                <a:solidFill>
                  <a:schemeClr val="tx1"/>
                </a:solidFill>
                <a:latin typeface="Calibri" panose="020F0502020204030204" pitchFamily="34" charset="0"/>
                <a:cs typeface="Calibri" panose="020F0502020204030204" pitchFamily="34" charset="0"/>
              </a:rPr>
              <a:t>85 tys. – </a:t>
            </a:r>
            <a:r>
              <a:rPr lang="pl-PL" sz="1800" dirty="0">
                <a:solidFill>
                  <a:schemeClr val="tx1"/>
                </a:solidFill>
                <a:latin typeface="Calibri" panose="020F0502020204030204" pitchFamily="34" charset="0"/>
                <a:cs typeface="Calibri" panose="020F0502020204030204" pitchFamily="34" charset="0"/>
              </a:rPr>
              <a:t>pracowników co roku doznaje urazów  powodujących czasową lub długotrwałą niezdolność do pracy</a:t>
            </a:r>
          </a:p>
          <a:p>
            <a:pPr marL="285750" lvl="1">
              <a:buFont typeface="Wingdings" panose="05000000000000000000" pitchFamily="2" charset="2"/>
              <a:buChar char="q"/>
            </a:pPr>
            <a:r>
              <a:rPr lang="pl-PL" sz="1800" b="1" dirty="0">
                <a:solidFill>
                  <a:schemeClr val="tx1"/>
                </a:solidFill>
                <a:latin typeface="Calibri" panose="020F0502020204030204" pitchFamily="34" charset="0"/>
                <a:cs typeface="Calibri" panose="020F0502020204030204" pitchFamily="34" charset="0"/>
              </a:rPr>
              <a:t>16,3 mld zł - </a:t>
            </a:r>
            <a:r>
              <a:rPr lang="pl-PL" sz="1800" dirty="0">
                <a:solidFill>
                  <a:schemeClr val="tx1"/>
                </a:solidFill>
                <a:latin typeface="Calibri" panose="020F0502020204030204" pitchFamily="34" charset="0"/>
                <a:cs typeface="Calibri" panose="020F0502020204030204" pitchFamily="34" charset="0"/>
              </a:rPr>
              <a:t>wydatki ZUS w cyklu rocznym  (2019) na świadczenia pieniężne  dla osób czasowo i długotrwale niezdolnych do pracy</a:t>
            </a:r>
          </a:p>
          <a:p>
            <a:pPr marL="285750" lvl="1">
              <a:buFont typeface="Wingdings" panose="05000000000000000000" pitchFamily="2" charset="2"/>
              <a:buChar char="q"/>
            </a:pPr>
            <a:r>
              <a:rPr lang="pl-PL" sz="1800" b="1" dirty="0">
                <a:solidFill>
                  <a:schemeClr val="tx1"/>
                </a:solidFill>
                <a:latin typeface="Calibri" panose="020F0502020204030204" pitchFamily="34" charset="0"/>
                <a:cs typeface="Calibri" panose="020F0502020204030204" pitchFamily="34" charset="0"/>
              </a:rPr>
              <a:t>27 % </a:t>
            </a:r>
            <a:r>
              <a:rPr lang="pl-PL" sz="1800" dirty="0">
                <a:solidFill>
                  <a:schemeClr val="tx1"/>
                </a:solidFill>
                <a:latin typeface="Calibri" panose="020F0502020204030204" pitchFamily="34" charset="0"/>
                <a:cs typeface="Calibri" panose="020F0502020204030204" pitchFamily="34" charset="0"/>
              </a:rPr>
              <a:t>- osób niepełnosprawnych jest aktywnych zawodowo</a:t>
            </a:r>
          </a:p>
          <a:p>
            <a:pPr marL="285750" lvl="1">
              <a:buFont typeface="Wingdings" panose="05000000000000000000" pitchFamily="2" charset="2"/>
              <a:buChar char="q"/>
            </a:pPr>
            <a:endParaRPr lang="pl-PL" sz="1800" dirty="0">
              <a:solidFill>
                <a:schemeClr val="tx1"/>
              </a:solidFill>
              <a:latin typeface="Calibri" panose="020F0502020204030204" pitchFamily="34" charset="0"/>
              <a:cs typeface="Calibri" panose="020F0502020204030204" pitchFamily="34" charset="0"/>
            </a:endParaRPr>
          </a:p>
          <a:p>
            <a:pPr marL="0" lvl="1">
              <a:buFont typeface="Wingdings" panose="05000000000000000000" pitchFamily="2" charset="2"/>
              <a:buChar char="q"/>
            </a:pPr>
            <a:r>
              <a:rPr lang="pl-PL" sz="1800" b="1" dirty="0">
                <a:solidFill>
                  <a:schemeClr val="tx1"/>
                </a:solidFill>
                <a:latin typeface="Calibri" panose="020F0502020204030204" pitchFamily="34" charset="0"/>
                <a:cs typeface="Calibri" panose="020F0502020204030204" pitchFamily="34" charset="0"/>
              </a:rPr>
              <a:t>Kluczowym w rozwiązaniu tego problemu jest opracowanie nowego systemu </a:t>
            </a:r>
            <a:r>
              <a:rPr lang="pl-PL" sz="1800" b="1" u="sng" dirty="0">
                <a:solidFill>
                  <a:schemeClr val="tx1"/>
                </a:solidFill>
                <a:latin typeface="Calibri" panose="020F0502020204030204" pitchFamily="34" charset="0"/>
                <a:cs typeface="Calibri" panose="020F0502020204030204" pitchFamily="34" charset="0"/>
              </a:rPr>
              <a:t> wsparcia osób niezdolnych do pracy w ponownym wejściu na rynek pracy  w układzie- powrót do zdrowia, powrót do pracy</a:t>
            </a:r>
            <a:r>
              <a:rPr lang="pl-PL" sz="1800" b="1" dirty="0">
                <a:solidFill>
                  <a:schemeClr val="tx1"/>
                </a:solidFill>
                <a:latin typeface="Calibri" panose="020F0502020204030204" pitchFamily="34" charset="0"/>
                <a:cs typeface="Calibri" panose="020F0502020204030204" pitchFamily="34" charset="0"/>
              </a:rPr>
              <a:t>.</a:t>
            </a:r>
            <a:endParaRPr lang="pl-PL" dirty="0">
              <a:solidFill>
                <a:schemeClr val="tx1"/>
              </a:solidFill>
              <a:latin typeface="Calibri" panose="020F0502020204030204" pitchFamily="34" charset="0"/>
            </a:endParaRPr>
          </a:p>
        </p:txBody>
      </p:sp>
      <p:sp>
        <p:nvSpPr>
          <p:cNvPr id="16" name="Footer Placeholder 4">
            <a:extLst>
              <a:ext uri="{FF2B5EF4-FFF2-40B4-BE49-F238E27FC236}">
                <a16:creationId xmlns:a16="http://schemas.microsoft.com/office/drawing/2014/main" xmlns="" id="{0308D749-5984-4BB8-A788-A85D24304A0A}"/>
              </a:ext>
              <a:ext uri="{C183D7F6-B498-43B3-948B-1728B52AA6E4}">
                <adec:decorative xmlns:adec="http://schemas.microsoft.com/office/drawing/2017/decorative" xmlns=""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
          <a:xfrm>
            <a:off x="561110" y="6391838"/>
            <a:ext cx="3859795" cy="304801"/>
          </a:xfrm>
          <a:prstGeom prst="rect">
            <a:avLst/>
          </a:prstGeom>
        </p:spPr>
        <p:txBody>
          <a:bodyPr vert="horz" lIns="91440" tIns="45720" rIns="91440" bIns="45720" rtlCol="0" anchor="ctr"/>
          <a:lstStyle>
            <a:defPPr>
              <a:defRPr lang="en-US"/>
            </a:defPPr>
            <a:lvl1pPr marL="0" algn="l" defTabSz="457200" rtl="0" eaLnBrk="1" latinLnBrk="0" hangingPunct="1">
              <a:defRPr sz="1000" b="0" i="0" kern="1200">
                <a:solidFill>
                  <a:schemeClr val="bg1">
                    <a:alpha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b="1" dirty="0">
              <a:solidFill>
                <a:srgbClr val="B31166"/>
              </a:solidFill>
            </a:endParaRPr>
          </a:p>
        </p:txBody>
      </p:sp>
      <p:sp>
        <p:nvSpPr>
          <p:cNvPr id="18" name="Date Placeholder 3">
            <a:extLst>
              <a:ext uri="{FF2B5EF4-FFF2-40B4-BE49-F238E27FC236}">
                <a16:creationId xmlns:a16="http://schemas.microsoft.com/office/drawing/2014/main" xmlns="" id="{95B8172D-A4C8-41B4-8991-78BBEC4039D5}"/>
              </a:ext>
              <a:ext uri="{C183D7F6-B498-43B3-948B-1728B52AA6E4}">
                <adec:decorative xmlns:adec="http://schemas.microsoft.com/office/drawing/2017/decorative" xmlns=""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
          <a:xfrm>
            <a:off x="7718854" y="6391839"/>
            <a:ext cx="2997637" cy="304798"/>
          </a:xfrm>
          <a:prstGeom prst="rect">
            <a:avLst/>
          </a:prstGeom>
        </p:spPr>
        <p:txBody>
          <a:bodyPr vert="horz" lIns="91440" tIns="45720" rIns="91440" bIns="45720" rtlCol="0" anchor="t"/>
          <a:lstStyle>
            <a:defPPr>
              <a:defRPr lang="en-US"/>
            </a:defPPr>
            <a:lvl1pPr marL="0" algn="l" defTabSz="457200" rtl="0" eaLnBrk="1" latinLnBrk="0" hangingPunct="1">
              <a:defRPr sz="1000" b="0" i="0" kern="1200">
                <a:solidFill>
                  <a:schemeClr val="bg1">
                    <a:alpha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b="1" dirty="0">
              <a:solidFill>
                <a:srgbClr val="B31166"/>
              </a:solidFill>
            </a:endParaRPr>
          </a:p>
        </p:txBody>
      </p:sp>
    </p:spTree>
    <p:extLst>
      <p:ext uri="{BB962C8B-B14F-4D97-AF65-F5344CB8AC3E}">
        <p14:creationId xmlns:p14="http://schemas.microsoft.com/office/powerpoint/2010/main" val="110006018"/>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xmlns="" id="{06E96C53-1010-48EB-8728-70CB58236EC4}"/>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0"/>
            <a:ext cx="12192000" cy="6858000"/>
            <a:chOff x="0" y="0"/>
            <a:chExt cx="12192000" cy="6858000"/>
          </a:xfrm>
        </p:grpSpPr>
        <p:sp>
          <p:nvSpPr>
            <p:cNvPr id="22" name="Rectangle 21">
              <a:extLst>
                <a:ext uri="{FF2B5EF4-FFF2-40B4-BE49-F238E27FC236}">
                  <a16:creationId xmlns:a16="http://schemas.microsoft.com/office/drawing/2014/main" xmlns="" id="{5EE899E0-D27A-454B-8E91-14A292422D6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Oval 22">
              <a:extLst>
                <a:ext uri="{FF2B5EF4-FFF2-40B4-BE49-F238E27FC236}">
                  <a16:creationId xmlns:a16="http://schemas.microsoft.com/office/drawing/2014/main" xmlns="" id="{4EDF8A7C-C5E2-42D4-884A-EC7DE68E7D0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a:extLst>
                <a:ext uri="{FF2B5EF4-FFF2-40B4-BE49-F238E27FC236}">
                  <a16:creationId xmlns:a16="http://schemas.microsoft.com/office/drawing/2014/main" xmlns="" id="{80ADD528-121C-4D05-B77B-54B31D7BABF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xmlns="" id="{E7CF2869-5CDD-4AD2-8AC0-4AE179D39F2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6" name="Freeform 5">
              <a:extLst>
                <a:ext uri="{FF2B5EF4-FFF2-40B4-BE49-F238E27FC236}">
                  <a16:creationId xmlns:a16="http://schemas.microsoft.com/office/drawing/2014/main" xmlns="" id="{0FD2D0A6-D3D4-4573-AD6B-2B5DBFF0C1D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7" name="Freeform 5">
              <a:extLst>
                <a:ext uri="{FF2B5EF4-FFF2-40B4-BE49-F238E27FC236}">
                  <a16:creationId xmlns:a16="http://schemas.microsoft.com/office/drawing/2014/main" xmlns="" id="{39749B2A-2C8D-45C7-A857-30307A08998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8" name="Freeform 5">
              <a:extLst>
                <a:ext uri="{FF2B5EF4-FFF2-40B4-BE49-F238E27FC236}">
                  <a16:creationId xmlns:a16="http://schemas.microsoft.com/office/drawing/2014/main" xmlns="" id="{FEC28B8C-B40C-4618-823B-C6D730FE849D}"/>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8" name="Content Placeholder 7">
            <a:extLst>
              <a:ext uri="{FF2B5EF4-FFF2-40B4-BE49-F238E27FC236}">
                <a16:creationId xmlns:a16="http://schemas.microsoft.com/office/drawing/2014/main" xmlns="" id="{29DF83EC-431D-4945-94F2-F89B29DD6C27}"/>
              </a:ext>
            </a:extLst>
          </p:cNvPr>
          <p:cNvSpPr>
            <a:spLocks noGrp="1"/>
          </p:cNvSpPr>
          <p:nvPr>
            <p:ph idx="1"/>
          </p:nvPr>
        </p:nvSpPr>
        <p:spPr>
          <a:xfrm>
            <a:off x="659134" y="571499"/>
            <a:ext cx="5452720" cy="5658975"/>
          </a:xfrm>
        </p:spPr>
        <p:txBody>
          <a:bodyPr anchor="ctr">
            <a:normAutofit fontScale="92500" lnSpcReduction="20000"/>
          </a:bodyPr>
          <a:lstStyle/>
          <a:p>
            <a:pPr marL="0" indent="0">
              <a:lnSpc>
                <a:spcPct val="90000"/>
              </a:lnSpc>
              <a:spcBef>
                <a:spcPts val="600"/>
              </a:spcBef>
              <a:buNone/>
            </a:pPr>
            <a:r>
              <a:rPr lang="pl-PL" sz="2000" b="1" dirty="0">
                <a:solidFill>
                  <a:schemeClr val="bg1"/>
                </a:solidFill>
                <a:latin typeface="Calibri" panose="020F0502020204030204" pitchFamily="34" charset="0"/>
                <a:cs typeface="Calibri" panose="020F0502020204030204" pitchFamily="34" charset="0"/>
              </a:rPr>
              <a:t>Grupa B</a:t>
            </a:r>
          </a:p>
          <a:p>
            <a:pPr marL="0" indent="0">
              <a:lnSpc>
                <a:spcPct val="90000"/>
              </a:lnSpc>
              <a:spcBef>
                <a:spcPts val="600"/>
              </a:spcBef>
              <a:buNone/>
            </a:pPr>
            <a:r>
              <a:rPr lang="pl-PL" sz="2000" b="1" dirty="0">
                <a:solidFill>
                  <a:schemeClr val="bg1"/>
                </a:solidFill>
                <a:latin typeface="Calibri" panose="020F0502020204030204" pitchFamily="34" charset="0"/>
                <a:cs typeface="Calibri" panose="020F0502020204030204" pitchFamily="34" charset="0"/>
              </a:rPr>
              <a:t>Osoby niepełnosprawne od dzieciństwa/od urodzenia, które nie mają kwalifikacji zawodowych albo dotychczasowe kwalifikacje nie umożliwiają im pracy w tym zawodzie.</a:t>
            </a:r>
          </a:p>
          <a:p>
            <a:pPr>
              <a:lnSpc>
                <a:spcPct val="90000"/>
              </a:lnSpc>
              <a:spcBef>
                <a:spcPts val="600"/>
              </a:spcBef>
            </a:pPr>
            <a:endParaRPr lang="pl-PL" sz="1100" b="1" dirty="0">
              <a:solidFill>
                <a:schemeClr val="bg1"/>
              </a:solidFill>
              <a:latin typeface="Calibri" panose="020F0502020204030204" pitchFamily="34" charset="0"/>
              <a:cs typeface="Calibri" panose="020F0502020204030204" pitchFamily="34" charset="0"/>
            </a:endParaRPr>
          </a:p>
          <a:p>
            <a:pPr marL="285750" indent="-285750">
              <a:lnSpc>
                <a:spcPct val="90000"/>
              </a:lnSpc>
              <a:spcAft>
                <a:spcPts val="1000"/>
              </a:spcAft>
              <a:buFont typeface="Wingdings" panose="05000000000000000000" pitchFamily="2" charset="2"/>
              <a:buChar char="ü"/>
            </a:pPr>
            <a:r>
              <a:rPr lang="pl-PL" sz="19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22-letni chłopiec,</a:t>
            </a:r>
            <a:r>
              <a:rPr lang="pl-PL" sz="19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niepełnosprawny od dzieciństwa (mózgowe porażenie dziecięce) pomimo swoich ograniczeń zdrowotnych ukończył liceum ogólnokształcące, niestety nie udało mu się zdać matury. Nie potrafi odnaleźć swojej drogi życiowej, całe dni spędza przy komputerze grając w gry. Postanowiono wykorzystać jego zamiłowanie i zdolności komputerowe i wybrano zawód </a:t>
            </a:r>
            <a:r>
              <a:rPr lang="pl-PL" sz="19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programowania CNC</a:t>
            </a:r>
            <a:r>
              <a:rPr lang="pl-PL" sz="19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t>
            </a:r>
          </a:p>
          <a:p>
            <a:pPr marL="285750" indent="-285750">
              <a:lnSpc>
                <a:spcPct val="90000"/>
              </a:lnSpc>
              <a:spcAft>
                <a:spcPts val="1000"/>
              </a:spcAft>
              <a:buFont typeface="Wingdings" panose="05000000000000000000" pitchFamily="2" charset="2"/>
              <a:buChar char="ü"/>
            </a:pPr>
            <a:r>
              <a:rPr lang="pl-PL" sz="19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Absolwentka </a:t>
            </a:r>
            <a:r>
              <a:rPr lang="pl-PL" sz="1900" dirty="0">
                <a:solidFill>
                  <a:schemeClr val="bg1"/>
                </a:solidFill>
                <a:latin typeface="Calibri" panose="020F0502020204030204" pitchFamily="34" charset="0"/>
                <a:ea typeface="Calibri" panose="020F0502020204030204" pitchFamily="34" charset="0"/>
                <a:cs typeface="Calibri" panose="020F0502020204030204" pitchFamily="34" charset="0"/>
              </a:rPr>
              <a:t>szkoły gastronomicznej w trakcie nauki </a:t>
            </a:r>
            <a:r>
              <a:rPr lang="pl-PL" sz="19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spadła z konia i doznała wielu urazów. Po  rocznej rehabilitacji odzyskała sprawność górnej połowy ciała ale porusza się na wózku. Mimo to zdecydowała się skończyć szkołę. Ma wykształcenie zawodowe, ale nie może ze względu na stan zdrowia pracować w wyuczonym zawodzie. Wybrano dla niej zawód </a:t>
            </a:r>
            <a:r>
              <a:rPr lang="pl-PL" sz="19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obsługa sklepu internetowego</a:t>
            </a:r>
            <a:r>
              <a:rPr lang="pl-PL" sz="19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marzy aby mogła pracować w sklepie sprzedającym artykuły dla kucharzy.</a:t>
            </a:r>
          </a:p>
          <a:p>
            <a:pPr>
              <a:lnSpc>
                <a:spcPct val="90000"/>
              </a:lnSpc>
            </a:pPr>
            <a:endParaRPr lang="en-US" sz="1100" dirty="0">
              <a:solidFill>
                <a:schemeClr val="bg1"/>
              </a:solidFill>
            </a:endParaRPr>
          </a:p>
        </p:txBody>
      </p:sp>
      <p:pic>
        <p:nvPicPr>
          <p:cNvPr id="16" name="Obraz 15" descr="Obraz zawierający wewnątrz, osoba, stół, mężczyzna&#10;&#10;Opis wygenerowany automatycznie">
            <a:extLst>
              <a:ext uri="{FF2B5EF4-FFF2-40B4-BE49-F238E27FC236}">
                <a16:creationId xmlns:a16="http://schemas.microsoft.com/office/drawing/2014/main" xmlns="" id="{50DCE9FD-7333-42AF-9E8B-BD5CD9FCA081}"/>
              </a:ext>
            </a:extLst>
          </p:cNvPr>
          <p:cNvPicPr>
            <a:picLocks noChangeAspect="1"/>
          </p:cNvPicPr>
          <p:nvPr/>
        </p:nvPicPr>
        <p:blipFill rotWithShape="1">
          <a:blip r:embed="rId3">
            <a:extLst>
              <a:ext uri="{28A0092B-C50C-407E-A947-70E740481C1C}">
                <a14:useLocalDpi xmlns:a14="http://schemas.microsoft.com/office/drawing/2010/main" val="0"/>
              </a:ext>
            </a:extLst>
          </a:blip>
          <a:srcRect r="-2" b="13496"/>
          <a:stretch/>
        </p:blipFill>
        <p:spPr>
          <a:xfrm>
            <a:off x="6700827" y="645106"/>
            <a:ext cx="4842716" cy="5585369"/>
          </a:xfrm>
          <a:prstGeom prst="rect">
            <a:avLst/>
          </a:prstGeom>
        </p:spPr>
      </p:pic>
      <p:sp>
        <p:nvSpPr>
          <p:cNvPr id="30" name="Rectangle 29">
            <a:extLst>
              <a:ext uri="{FF2B5EF4-FFF2-40B4-BE49-F238E27FC236}">
                <a16:creationId xmlns:a16="http://schemas.microsoft.com/office/drawing/2014/main" xmlns="" id="{10CC18C0-9A66-45AE-B534-B8D29AFEA80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5437707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Obraz 12" descr="Obraz zawierający wewnątrz, osoba, stół, okno&#10;&#10;Opis wygenerowany automatycznie">
            <a:extLst>
              <a:ext uri="{FF2B5EF4-FFF2-40B4-BE49-F238E27FC236}">
                <a16:creationId xmlns:a16="http://schemas.microsoft.com/office/drawing/2014/main" xmlns="" id="{2AC5A8F8-FF3D-49FE-850E-D5CFCFCF9F0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30920" b="5883"/>
          <a:stretch/>
        </p:blipFill>
        <p:spPr>
          <a:xfrm>
            <a:off x="1111710" y="2404890"/>
            <a:ext cx="4268672" cy="4211083"/>
          </a:xfrm>
          <a:prstGeom prst="roundRect">
            <a:avLst>
              <a:gd name="adj" fmla="val 1858"/>
            </a:avLst>
          </a:prstGeom>
          <a:effectLst>
            <a:outerShdw blurRad="50800" dist="50800" dir="5400000" algn="tl" rotWithShape="0">
              <a:srgbClr val="000000">
                <a:alpha val="43000"/>
              </a:srgbClr>
            </a:outerShdw>
          </a:effectLst>
        </p:spPr>
      </p:pic>
      <p:sp>
        <p:nvSpPr>
          <p:cNvPr id="8" name="Content Placeholder 7">
            <a:extLst>
              <a:ext uri="{FF2B5EF4-FFF2-40B4-BE49-F238E27FC236}">
                <a16:creationId xmlns:a16="http://schemas.microsoft.com/office/drawing/2014/main" xmlns="" id="{29DF83EC-431D-4945-94F2-F89B29DD6C27}"/>
              </a:ext>
            </a:extLst>
          </p:cNvPr>
          <p:cNvSpPr>
            <a:spLocks noGrp="1"/>
          </p:cNvSpPr>
          <p:nvPr>
            <p:ph idx="1"/>
          </p:nvPr>
        </p:nvSpPr>
        <p:spPr>
          <a:xfrm>
            <a:off x="5685184" y="2603500"/>
            <a:ext cx="6029738" cy="3923196"/>
          </a:xfrm>
        </p:spPr>
        <p:txBody>
          <a:bodyPr anchor="ctr">
            <a:normAutofit/>
          </a:bodyPr>
          <a:lstStyle/>
          <a:p>
            <a:pPr algn="just">
              <a:lnSpc>
                <a:spcPct val="90000"/>
              </a:lnSpc>
              <a:buFont typeface="Wingdings" panose="05000000000000000000" pitchFamily="2" charset="2"/>
              <a:buChar char="Ø"/>
            </a:pPr>
            <a:r>
              <a:rPr lang="pl-PL" dirty="0">
                <a:latin typeface="Calibri" panose="020F0502020204030204" pitchFamily="34" charset="0"/>
                <a:cs typeface="Calibri" panose="020F0502020204030204" pitchFamily="34" charset="0"/>
              </a:rPr>
              <a:t>Paulina urodziła się z dziecięcym porażeniem mózgowym. Rodzina przeznaczyła wiele energii i funduszy aby mogła jak najlepiej funkcjonować w przyszłości. Dzięki tej pracy Paulina skończyła studia na kierunku administracja. Jednak wszystkie próby podjęcia zatrudnienia kończyły się niepowodzeniem. </a:t>
            </a:r>
          </a:p>
          <a:p>
            <a:pPr algn="just">
              <a:lnSpc>
                <a:spcPct val="90000"/>
              </a:lnSpc>
              <a:buFont typeface="Wingdings" panose="05000000000000000000" pitchFamily="2" charset="2"/>
              <a:buChar char="Ø"/>
            </a:pPr>
            <a:r>
              <a:rPr lang="pl-PL" dirty="0">
                <a:latin typeface="Calibri" panose="020F0502020204030204" pitchFamily="34" charset="0"/>
                <a:cs typeface="Calibri" panose="020F0502020204030204" pitchFamily="34" charset="0"/>
              </a:rPr>
              <a:t>Paulina chce pracować wśród ludzi ale z drugiej strony potrzebuje zaufanego zespołu, który będzie znał i akceptował jej ułomności, a także i zalety. Zaproponowano jej kurs kadrowo-płacowy z obsługą programów komputerowych.</a:t>
            </a:r>
          </a:p>
          <a:p>
            <a:pPr marL="0" indent="0">
              <a:lnSpc>
                <a:spcPct val="90000"/>
              </a:lnSpc>
              <a:buFont typeface="Arial" charset="0"/>
              <a:buNone/>
            </a:pPr>
            <a:endParaRPr lang="pl-PL" sz="1400" dirty="0">
              <a:latin typeface="Calibri" panose="020F0502020204030204" pitchFamily="34" charset="0"/>
              <a:cs typeface="Calibri" panose="020F0502020204030204" pitchFamily="34" charset="0"/>
            </a:endParaRPr>
          </a:p>
          <a:p>
            <a:pPr>
              <a:lnSpc>
                <a:spcPct val="90000"/>
              </a:lnSpc>
            </a:pPr>
            <a:endParaRPr lang="en-US" sz="1400" dirty="0"/>
          </a:p>
        </p:txBody>
      </p:sp>
      <p:sp>
        <p:nvSpPr>
          <p:cNvPr id="2" name="pole tekstowe 1">
            <a:extLst>
              <a:ext uri="{FF2B5EF4-FFF2-40B4-BE49-F238E27FC236}">
                <a16:creationId xmlns:a16="http://schemas.microsoft.com/office/drawing/2014/main" xmlns="" id="{A8B3DD04-9479-435A-9167-9AC4FAA1C3EE}"/>
              </a:ext>
            </a:extLst>
          </p:cNvPr>
          <p:cNvSpPr txBox="1"/>
          <p:nvPr/>
        </p:nvSpPr>
        <p:spPr>
          <a:xfrm>
            <a:off x="2789583" y="755374"/>
            <a:ext cx="6725478" cy="1089529"/>
          </a:xfrm>
          <a:prstGeom prst="rect">
            <a:avLst/>
          </a:prstGeom>
          <a:noFill/>
        </p:spPr>
        <p:txBody>
          <a:bodyPr wrap="square" rtlCol="0">
            <a:spAutoFit/>
          </a:bodyPr>
          <a:lstStyle/>
          <a:p>
            <a:pPr marL="0" indent="0">
              <a:lnSpc>
                <a:spcPct val="90000"/>
              </a:lnSpc>
              <a:buFont typeface="Arial" charset="0"/>
              <a:buNone/>
            </a:pPr>
            <a:r>
              <a:rPr lang="pl-PL" sz="1800" b="1" dirty="0">
                <a:solidFill>
                  <a:schemeClr val="bg1"/>
                </a:solidFill>
                <a:latin typeface="Calibri" panose="020F0502020204030204" pitchFamily="34" charset="0"/>
                <a:cs typeface="Calibri" panose="020F0502020204030204" pitchFamily="34" charset="0"/>
              </a:rPr>
              <a:t>Paulina, lat 29, </a:t>
            </a:r>
          </a:p>
          <a:p>
            <a:pPr marL="0" indent="0">
              <a:lnSpc>
                <a:spcPct val="90000"/>
              </a:lnSpc>
              <a:buFont typeface="Arial" charset="0"/>
              <a:buNone/>
            </a:pPr>
            <a:r>
              <a:rPr lang="pl-PL" sz="1800" b="1" dirty="0">
                <a:solidFill>
                  <a:schemeClr val="bg1"/>
                </a:solidFill>
                <a:latin typeface="Calibri" panose="020F0502020204030204" pitchFamily="34" charset="0"/>
                <a:cs typeface="Calibri" panose="020F0502020204030204" pitchFamily="34" charset="0"/>
              </a:rPr>
              <a:t>Mózgowe porażenie dziecięce; wykształcenie: wyższe - administracja; </a:t>
            </a:r>
          </a:p>
          <a:p>
            <a:pPr marL="0" indent="0">
              <a:lnSpc>
                <a:spcPct val="90000"/>
              </a:lnSpc>
              <a:buFont typeface="Arial" charset="0"/>
              <a:buNone/>
            </a:pPr>
            <a:r>
              <a:rPr lang="pl-PL" sz="1800" b="1" dirty="0">
                <a:solidFill>
                  <a:schemeClr val="bg1"/>
                </a:solidFill>
                <a:latin typeface="Calibri" panose="020F0502020204030204" pitchFamily="34" charset="0"/>
                <a:cs typeface="Calibri" panose="020F0502020204030204" pitchFamily="34" charset="0"/>
              </a:rPr>
              <a:t>kierunek przekwalifikowania: Kadry – płace z obsługą programu Płatnik i Symfonia</a:t>
            </a:r>
          </a:p>
        </p:txBody>
      </p:sp>
    </p:spTree>
    <p:extLst>
      <p:ext uri="{BB962C8B-B14F-4D97-AF65-F5344CB8AC3E}">
        <p14:creationId xmlns:p14="http://schemas.microsoft.com/office/powerpoint/2010/main" val="30691101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xmlns="" id="{75922855-710E-4579-BB15-85604498739A}"/>
              </a:ext>
            </a:extLst>
          </p:cNvPr>
          <p:cNvSpPr txBox="1"/>
          <p:nvPr/>
        </p:nvSpPr>
        <p:spPr>
          <a:xfrm>
            <a:off x="1519430" y="5257638"/>
            <a:ext cx="8825658" cy="586380"/>
          </a:xfrm>
          <a:prstGeom prst="rect">
            <a:avLst/>
          </a:prstGeom>
        </p:spPr>
        <p:txBody>
          <a:bodyPr vert="horz" lIns="91440" tIns="45720" rIns="91440" bIns="45720" rtlCol="0" anchor="b">
            <a:normAutofit/>
          </a:bodyPr>
          <a:lstStyle/>
          <a:p>
            <a:pPr>
              <a:lnSpc>
                <a:spcPct val="90000"/>
              </a:lnSpc>
              <a:spcBef>
                <a:spcPct val="0"/>
              </a:spcBef>
              <a:spcAft>
                <a:spcPts val="600"/>
              </a:spcAft>
            </a:pPr>
            <a:endParaRPr lang="en-US" sz="3200" b="1" dirty="0">
              <a:solidFill>
                <a:schemeClr val="bg2"/>
              </a:solidFill>
              <a:latin typeface="Calibri" panose="020F0502020204030204" pitchFamily="34" charset="0"/>
              <a:ea typeface="+mj-ea"/>
              <a:cs typeface="Calibri" panose="020F0502020204030204" pitchFamily="34" charset="0"/>
            </a:endParaRPr>
          </a:p>
        </p:txBody>
      </p:sp>
      <p:sp>
        <p:nvSpPr>
          <p:cNvPr id="18" name="Objaśnienie: strzałka w prawo 17">
            <a:extLst>
              <a:ext uri="{FF2B5EF4-FFF2-40B4-BE49-F238E27FC236}">
                <a16:creationId xmlns:a16="http://schemas.microsoft.com/office/drawing/2014/main" xmlns="" id="{6ED9B9E7-33ED-4CAC-B4CB-1C71F450AA03}"/>
              </a:ext>
            </a:extLst>
          </p:cNvPr>
          <p:cNvSpPr/>
          <p:nvPr/>
        </p:nvSpPr>
        <p:spPr>
          <a:xfrm>
            <a:off x="5159896" y="2564905"/>
            <a:ext cx="1544726" cy="830841"/>
          </a:xfrm>
          <a:custGeom>
            <a:avLst/>
            <a:gdLst>
              <a:gd name="connsiteX0" fmla="*/ 0 w 2783708"/>
              <a:gd name="connsiteY0" fmla="*/ 0 h 830841"/>
              <a:gd name="connsiteX1" fmla="*/ 1831096 w 2783708"/>
              <a:gd name="connsiteY1" fmla="*/ 0 h 830841"/>
              <a:gd name="connsiteX2" fmla="*/ 1831096 w 2783708"/>
              <a:gd name="connsiteY2" fmla="*/ 396872 h 830841"/>
              <a:gd name="connsiteX3" fmla="*/ 2575998 w 2783708"/>
              <a:gd name="connsiteY3" fmla="*/ 396872 h 830841"/>
              <a:gd name="connsiteX4" fmla="*/ 2575998 w 2783708"/>
              <a:gd name="connsiteY4" fmla="*/ 207710 h 830841"/>
              <a:gd name="connsiteX5" fmla="*/ 2783708 w 2783708"/>
              <a:gd name="connsiteY5" fmla="*/ 415421 h 830841"/>
              <a:gd name="connsiteX6" fmla="*/ 2575998 w 2783708"/>
              <a:gd name="connsiteY6" fmla="*/ 623131 h 830841"/>
              <a:gd name="connsiteX7" fmla="*/ 2575998 w 2783708"/>
              <a:gd name="connsiteY7" fmla="*/ 433969 h 830841"/>
              <a:gd name="connsiteX8" fmla="*/ 1831096 w 2783708"/>
              <a:gd name="connsiteY8" fmla="*/ 433969 h 830841"/>
              <a:gd name="connsiteX9" fmla="*/ 1831096 w 2783708"/>
              <a:gd name="connsiteY9" fmla="*/ 830841 h 830841"/>
              <a:gd name="connsiteX10" fmla="*/ 0 w 2783708"/>
              <a:gd name="connsiteY10" fmla="*/ 830841 h 830841"/>
              <a:gd name="connsiteX11" fmla="*/ 0 w 2783708"/>
              <a:gd name="connsiteY11" fmla="*/ 0 h 83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83708" h="830841">
                <a:moveTo>
                  <a:pt x="0" y="0"/>
                </a:moveTo>
                <a:lnTo>
                  <a:pt x="1831096" y="0"/>
                </a:lnTo>
                <a:lnTo>
                  <a:pt x="1831096" y="396872"/>
                </a:lnTo>
                <a:lnTo>
                  <a:pt x="2575998" y="396872"/>
                </a:lnTo>
                <a:lnTo>
                  <a:pt x="2575998" y="207710"/>
                </a:lnTo>
                <a:lnTo>
                  <a:pt x="2783708" y="415421"/>
                </a:lnTo>
                <a:lnTo>
                  <a:pt x="2575998" y="623131"/>
                </a:lnTo>
                <a:lnTo>
                  <a:pt x="2575998" y="433969"/>
                </a:lnTo>
                <a:lnTo>
                  <a:pt x="1831096" y="433969"/>
                </a:lnTo>
                <a:lnTo>
                  <a:pt x="1831096" y="830841"/>
                </a:lnTo>
                <a:lnTo>
                  <a:pt x="0" y="830841"/>
                </a:lnTo>
                <a:lnTo>
                  <a:pt x="0" y="0"/>
                </a:lnTo>
                <a:close/>
              </a:path>
            </a:pathLst>
          </a:custGeom>
          <a:noFill/>
          <a:ln>
            <a:noFill/>
          </a:ln>
          <a:effectLst>
            <a:outerShdw blurRad="40000" dist="20000" dir="5400000" rotWithShape="0">
              <a:srgbClr val="000000">
                <a:alpha val="38000"/>
              </a:srgbClr>
            </a:outerShdw>
            <a:softEdge rad="12700"/>
          </a:effectLst>
        </p:spPr>
        <p:style>
          <a:lnRef idx="1">
            <a:schemeClr val="accent1"/>
          </a:lnRef>
          <a:fillRef idx="2">
            <a:schemeClr val="accent1"/>
          </a:fillRef>
          <a:effectRef idx="1">
            <a:schemeClr val="accent1"/>
          </a:effectRef>
          <a:fontRef idx="minor">
            <a:schemeClr val="dk1"/>
          </a:fontRef>
        </p:style>
        <p:txBody>
          <a:bodyPr rtlCol="0" anchor="ctr"/>
          <a:lstStyle/>
          <a:p>
            <a:endParaRPr lang="pl-PL" sz="1100" dirty="0">
              <a:latin typeface="Calibri" panose="020F0502020204030204" pitchFamily="34" charset="0"/>
              <a:cs typeface="Calibri" panose="020F0502020204030204" pitchFamily="34" charset="0"/>
            </a:endParaRPr>
          </a:p>
        </p:txBody>
      </p:sp>
      <p:sp>
        <p:nvSpPr>
          <p:cNvPr id="15" name="Objaśnienie: strzałka w prawo 14">
            <a:extLst>
              <a:ext uri="{FF2B5EF4-FFF2-40B4-BE49-F238E27FC236}">
                <a16:creationId xmlns:a16="http://schemas.microsoft.com/office/drawing/2014/main" xmlns="" id="{B41787C9-0076-4942-9199-F1B8DB26F688}"/>
              </a:ext>
            </a:extLst>
          </p:cNvPr>
          <p:cNvSpPr/>
          <p:nvPr/>
        </p:nvSpPr>
        <p:spPr>
          <a:xfrm>
            <a:off x="5807968" y="5013177"/>
            <a:ext cx="1631580" cy="830841"/>
          </a:xfrm>
          <a:prstGeom prst="rightArrowCallout">
            <a:avLst>
              <a:gd name="adj1" fmla="val 3190"/>
              <a:gd name="adj2" fmla="val 25000"/>
              <a:gd name="adj3" fmla="val 29785"/>
              <a:gd name="adj4" fmla="val 63875"/>
            </a:avLst>
          </a:prstGeom>
          <a:noFill/>
          <a:ln>
            <a:noFill/>
          </a:ln>
          <a:effectLst>
            <a:outerShdw blurRad="40000" dist="20000" dir="5400000" rotWithShape="0">
              <a:srgbClr val="000000">
                <a:alpha val="38000"/>
              </a:srgbClr>
            </a:outerShdw>
            <a:softEdge rad="12700"/>
          </a:effectLst>
        </p:spPr>
        <p:style>
          <a:lnRef idx="1">
            <a:schemeClr val="accent1"/>
          </a:lnRef>
          <a:fillRef idx="2">
            <a:schemeClr val="accent1"/>
          </a:fillRef>
          <a:effectRef idx="1">
            <a:schemeClr val="accent1"/>
          </a:effectRef>
          <a:fontRef idx="minor">
            <a:schemeClr val="dk1"/>
          </a:fontRef>
        </p:style>
        <p:txBody>
          <a:bodyPr rtlCol="0" anchor="ctr"/>
          <a:lstStyle/>
          <a:p>
            <a:endParaRPr lang="pl-PL" sz="1100" dirty="0">
              <a:latin typeface="Calibri" panose="020F0502020204030204" pitchFamily="34" charset="0"/>
              <a:cs typeface="Calibri" panose="020F0502020204030204" pitchFamily="34" charset="0"/>
            </a:endParaRPr>
          </a:p>
        </p:txBody>
      </p:sp>
      <p:sp>
        <p:nvSpPr>
          <p:cNvPr id="8" name="pole tekstowe 7">
            <a:extLst>
              <a:ext uri="{FF2B5EF4-FFF2-40B4-BE49-F238E27FC236}">
                <a16:creationId xmlns:a16="http://schemas.microsoft.com/office/drawing/2014/main" xmlns="" id="{1DF6213F-63A4-47E7-A659-ADEE9C612AB7}"/>
              </a:ext>
            </a:extLst>
          </p:cNvPr>
          <p:cNvSpPr txBox="1"/>
          <p:nvPr/>
        </p:nvSpPr>
        <p:spPr>
          <a:xfrm>
            <a:off x="919699" y="1826163"/>
            <a:ext cx="2356891" cy="2308324"/>
          </a:xfrm>
          <a:prstGeom prst="rect">
            <a:avLst/>
          </a:prstGeom>
          <a:noFill/>
        </p:spPr>
        <p:txBody>
          <a:bodyPr wrap="square">
            <a:spAutoFit/>
          </a:bodyPr>
          <a:lstStyle/>
          <a:p>
            <a:r>
              <a:rPr lang="pl-PL" sz="2400" b="1" dirty="0">
                <a:solidFill>
                  <a:schemeClr val="bg1"/>
                </a:solidFill>
                <a:latin typeface="Calibri" panose="020F0502020204030204" pitchFamily="34" charset="0"/>
                <a:cs typeface="Calibri" panose="020F0502020204030204" pitchFamily="34" charset="0"/>
              </a:rPr>
              <a:t>Nabór prowadzony w trybie ciągłym </a:t>
            </a:r>
            <a:br>
              <a:rPr lang="pl-PL" sz="2400" b="1" dirty="0">
                <a:solidFill>
                  <a:schemeClr val="bg1"/>
                </a:solidFill>
                <a:latin typeface="Calibri" panose="020F0502020204030204" pitchFamily="34" charset="0"/>
                <a:cs typeface="Calibri" panose="020F0502020204030204" pitchFamily="34" charset="0"/>
              </a:rPr>
            </a:br>
            <a:r>
              <a:rPr lang="pl-PL" sz="2400" b="1" dirty="0">
                <a:solidFill>
                  <a:schemeClr val="bg1"/>
                </a:solidFill>
                <a:latin typeface="Calibri" panose="020F0502020204030204" pitchFamily="34" charset="0"/>
                <a:cs typeface="Calibri" panose="020F0502020204030204" pitchFamily="34" charset="0"/>
              </a:rPr>
              <a:t>do 31 marca 2023 roku</a:t>
            </a:r>
            <a:r>
              <a:rPr lang="pl-PL" sz="2400" b="1" u="sng" dirty="0">
                <a:solidFill>
                  <a:schemeClr val="bg1"/>
                </a:solidFill>
                <a:latin typeface="Calibri" panose="020F0502020204030204" pitchFamily="34" charset="0"/>
                <a:cs typeface="Calibri" panose="020F0502020204030204" pitchFamily="34" charset="0"/>
              </a:rPr>
              <a:t/>
            </a:r>
            <a:br>
              <a:rPr lang="pl-PL" sz="2400" b="1" u="sng" dirty="0">
                <a:solidFill>
                  <a:schemeClr val="bg1"/>
                </a:solidFill>
                <a:latin typeface="Calibri" panose="020F0502020204030204" pitchFamily="34" charset="0"/>
                <a:cs typeface="Calibri" panose="020F0502020204030204" pitchFamily="34" charset="0"/>
              </a:rPr>
            </a:br>
            <a:endParaRPr lang="pl-PL" sz="2400" dirty="0">
              <a:solidFill>
                <a:schemeClr val="bg1"/>
              </a:solidFill>
              <a:latin typeface="Calibri" panose="020F0502020204030204" pitchFamily="34" charset="0"/>
              <a:cs typeface="Calibri" panose="020F0502020204030204" pitchFamily="34" charset="0"/>
            </a:endParaRPr>
          </a:p>
        </p:txBody>
      </p:sp>
      <p:cxnSp>
        <p:nvCxnSpPr>
          <p:cNvPr id="5" name="Łącznik prosty 4">
            <a:extLst>
              <a:ext uri="{FF2B5EF4-FFF2-40B4-BE49-F238E27FC236}">
                <a16:creationId xmlns:a16="http://schemas.microsoft.com/office/drawing/2014/main" xmlns="" id="{9C7A4B13-CEA3-48B5-9A33-EF69AB35ADC1}"/>
              </a:ext>
            </a:extLst>
          </p:cNvPr>
          <p:cNvCxnSpPr/>
          <p:nvPr/>
        </p:nvCxnSpPr>
        <p:spPr>
          <a:xfrm>
            <a:off x="3825240" y="1143000"/>
            <a:ext cx="0" cy="4701018"/>
          </a:xfrm>
          <a:prstGeom prst="line">
            <a:avLst/>
          </a:prstGeom>
        </p:spPr>
        <p:style>
          <a:lnRef idx="1">
            <a:schemeClr val="accent1"/>
          </a:lnRef>
          <a:fillRef idx="0">
            <a:schemeClr val="accent1"/>
          </a:fillRef>
          <a:effectRef idx="0">
            <a:schemeClr val="accent1"/>
          </a:effectRef>
          <a:fontRef idx="minor">
            <a:schemeClr val="tx1"/>
          </a:fontRef>
        </p:style>
      </p:cxnSp>
      <p:sp>
        <p:nvSpPr>
          <p:cNvPr id="12" name="pole tekstowe 11">
            <a:extLst>
              <a:ext uri="{FF2B5EF4-FFF2-40B4-BE49-F238E27FC236}">
                <a16:creationId xmlns:a16="http://schemas.microsoft.com/office/drawing/2014/main" xmlns="" id="{86F98C9F-9ACB-42E8-A9EA-A44F3DF1D0B8}"/>
              </a:ext>
            </a:extLst>
          </p:cNvPr>
          <p:cNvSpPr txBox="1"/>
          <p:nvPr/>
        </p:nvSpPr>
        <p:spPr>
          <a:xfrm>
            <a:off x="4108698" y="1424437"/>
            <a:ext cx="6903717" cy="3942618"/>
          </a:xfrm>
          <a:prstGeom prst="rect">
            <a:avLst/>
          </a:prstGeom>
          <a:noFill/>
          <a:ln>
            <a:solidFill>
              <a:schemeClr val="accent1"/>
            </a:solidFill>
          </a:ln>
        </p:spPr>
        <p:txBody>
          <a:bodyPr wrap="square">
            <a:spAutoFit/>
          </a:bodyPr>
          <a:lstStyle/>
          <a:p>
            <a:pPr>
              <a:lnSpc>
                <a:spcPct val="90000"/>
              </a:lnSpc>
            </a:pPr>
            <a:r>
              <a:rPr lang="pl-PL" b="1" dirty="0">
                <a:solidFill>
                  <a:schemeClr val="bg1"/>
                </a:solidFill>
                <a:latin typeface="Calibri" panose="020F0502020204030204" pitchFamily="34" charset="0"/>
                <a:cs typeface="Calibri" panose="020F0502020204030204" pitchFamily="34" charset="0"/>
              </a:rPr>
              <a:t>Aby zgłosić się do projektu należy:</a:t>
            </a:r>
          </a:p>
          <a:p>
            <a:pPr>
              <a:lnSpc>
                <a:spcPct val="90000"/>
              </a:lnSpc>
            </a:pPr>
            <a:endParaRPr lang="pl-PL" b="1" dirty="0">
              <a:solidFill>
                <a:schemeClr val="bg1"/>
              </a:solidFill>
              <a:latin typeface="Calibri" panose="020F0502020204030204" pitchFamily="34" charset="0"/>
              <a:cs typeface="Calibri" panose="020F0502020204030204" pitchFamily="34" charset="0"/>
            </a:endParaRPr>
          </a:p>
          <a:p>
            <a:pPr marL="742950" lvl="1" indent="-285750">
              <a:lnSpc>
                <a:spcPct val="90000"/>
              </a:lnSpc>
              <a:buFont typeface="Wingdings" panose="05000000000000000000" pitchFamily="2" charset="2"/>
              <a:buChar char="Ø"/>
            </a:pPr>
            <a:r>
              <a:rPr lang="pl-PL" b="1" dirty="0">
                <a:solidFill>
                  <a:schemeClr val="bg1"/>
                </a:solidFill>
                <a:latin typeface="Calibri" panose="020F0502020204030204" pitchFamily="34" charset="0"/>
                <a:cs typeface="Calibri" panose="020F0502020204030204" pitchFamily="34" charset="0"/>
              </a:rPr>
              <a:t>Wypełnić Formularz zgłoszeniowy oraz wniosek o kompleksową rehabilitację dostępne pod adresem: </a:t>
            </a:r>
            <a:r>
              <a:rPr lang="pl-PL" b="1" dirty="0">
                <a:solidFill>
                  <a:schemeClr val="accent1">
                    <a:lumMod val="60000"/>
                    <a:lumOff val="40000"/>
                  </a:schemeClr>
                </a:solidFill>
                <a:latin typeface="Calibri" panose="020F0502020204030204" pitchFamily="34" charset="0"/>
                <a:cs typeface="Calibri" panose="020F0502020204030204" pitchFamily="34" charset="0"/>
              </a:rPr>
              <a:t>https://www.pfron.org.pl/pfron/szczegoly/news/zglos-sie-do-projektu-rehabilitacji-kompleksowej-w-2021-roku/</a:t>
            </a:r>
            <a:r>
              <a:rPr lang="pl-PL" b="1" dirty="0">
                <a:solidFill>
                  <a:schemeClr val="accent1">
                    <a:lumMod val="60000"/>
                    <a:lumOff val="40000"/>
                  </a:schemeClr>
                </a:solidFill>
              </a:rPr>
              <a:t>/</a:t>
            </a:r>
          </a:p>
          <a:p>
            <a:pPr marL="742950" lvl="1" indent="-285750">
              <a:buFont typeface="Wingdings" panose="05000000000000000000" pitchFamily="2" charset="2"/>
              <a:buChar char="Ø"/>
            </a:pPr>
            <a:r>
              <a:rPr lang="pl-PL" b="1" dirty="0">
                <a:solidFill>
                  <a:schemeClr val="bg1"/>
                </a:solidFill>
                <a:latin typeface="Calibri" panose="020F0502020204030204" pitchFamily="34" charset="0"/>
                <a:cs typeface="Calibri" panose="020F0502020204030204" pitchFamily="34" charset="0"/>
              </a:rPr>
              <a:t>  Przesłać dokumenty zgłoszeniowe na adres: </a:t>
            </a:r>
          </a:p>
          <a:p>
            <a:pPr marL="857250" lvl="2"/>
            <a:r>
              <a:rPr lang="pl-PL" b="1" dirty="0">
                <a:solidFill>
                  <a:schemeClr val="bg1"/>
                </a:solidFill>
                <a:latin typeface="Calibri" panose="020F0502020204030204" pitchFamily="34" charset="0"/>
                <a:cs typeface="Calibri" panose="020F0502020204030204" pitchFamily="34" charset="0"/>
              </a:rPr>
              <a:t>Państwowy Fundusz Rehabilitacji Osób Niepełnosprawnych</a:t>
            </a:r>
          </a:p>
          <a:p>
            <a:pPr marL="857250" lvl="2"/>
            <a:r>
              <a:rPr lang="pl-PL" b="1" dirty="0">
                <a:solidFill>
                  <a:schemeClr val="bg1"/>
                </a:solidFill>
                <a:latin typeface="Calibri" panose="020F0502020204030204" pitchFamily="34" charset="0"/>
                <a:cs typeface="Calibri" panose="020F0502020204030204" pitchFamily="34" charset="0"/>
              </a:rPr>
              <a:t>ul. Jana Pawła II 13, 00-828 Warszawa, </a:t>
            </a:r>
          </a:p>
          <a:p>
            <a:pPr marL="857250" lvl="2"/>
            <a:r>
              <a:rPr lang="pl-PL" b="1" dirty="0">
                <a:solidFill>
                  <a:schemeClr val="bg1"/>
                </a:solidFill>
                <a:latin typeface="Calibri" panose="020F0502020204030204" pitchFamily="34" charset="0"/>
                <a:cs typeface="Calibri" panose="020F0502020204030204" pitchFamily="34" charset="0"/>
              </a:rPr>
              <a:t>z dopiskiem „kompleksowa rehabilitacja”</a:t>
            </a:r>
          </a:p>
          <a:p>
            <a:pPr marL="285750" indent="-285750">
              <a:lnSpc>
                <a:spcPct val="90000"/>
              </a:lnSpc>
              <a:buFont typeface="Wingdings" panose="05000000000000000000" pitchFamily="2" charset="2"/>
              <a:buChar char="Ø"/>
            </a:pPr>
            <a:endParaRPr lang="pl-PL" b="1" dirty="0">
              <a:solidFill>
                <a:schemeClr val="bg1"/>
              </a:solidFill>
              <a:latin typeface="Calibri" panose="020F0502020204030204" pitchFamily="34" charset="0"/>
              <a:cs typeface="Calibri" panose="020F0502020204030204" pitchFamily="34" charset="0"/>
            </a:endParaRPr>
          </a:p>
          <a:p>
            <a:pPr>
              <a:lnSpc>
                <a:spcPct val="90000"/>
              </a:lnSpc>
            </a:pPr>
            <a:r>
              <a:rPr lang="pl-PL" b="1" dirty="0">
                <a:solidFill>
                  <a:schemeClr val="bg1"/>
                </a:solidFill>
                <a:latin typeface="Calibri" panose="020F0502020204030204" pitchFamily="34" charset="0"/>
                <a:cs typeface="Calibri" panose="020F0502020204030204" pitchFamily="34" charset="0"/>
              </a:rPr>
              <a:t>Informacji udziela:</a:t>
            </a:r>
          </a:p>
          <a:p>
            <a:pPr marL="285750" indent="-285750">
              <a:lnSpc>
                <a:spcPct val="90000"/>
              </a:lnSpc>
              <a:buFont typeface="Wingdings" panose="05000000000000000000" pitchFamily="2" charset="2"/>
              <a:buChar char="Ø"/>
            </a:pPr>
            <a:r>
              <a:rPr lang="pl-PL" b="1" dirty="0">
                <a:solidFill>
                  <a:schemeClr val="bg1"/>
                </a:solidFill>
                <a:latin typeface="Calibri" panose="020F0502020204030204" pitchFamily="34" charset="0"/>
                <a:cs typeface="Calibri" panose="020F0502020204030204" pitchFamily="34" charset="0"/>
              </a:rPr>
              <a:t>Infolinia Kompleksowa rehabilitacja </a:t>
            </a:r>
            <a:r>
              <a:rPr lang="pl-PL" dirty="0">
                <a:solidFill>
                  <a:schemeClr val="bg1"/>
                </a:solidFill>
                <a:latin typeface="Calibri" panose="020F0502020204030204" pitchFamily="34" charset="0"/>
                <a:cs typeface="Calibri" panose="020F0502020204030204" pitchFamily="34" charset="0"/>
              </a:rPr>
              <a:t>– 22 50 55 600, 532 083 063</a:t>
            </a:r>
          </a:p>
          <a:p>
            <a:pPr marL="285750" indent="-285750">
              <a:lnSpc>
                <a:spcPct val="90000"/>
              </a:lnSpc>
              <a:buFont typeface="Wingdings" panose="05000000000000000000" pitchFamily="2" charset="2"/>
              <a:buChar char="Ø"/>
            </a:pPr>
            <a:r>
              <a:rPr lang="pl-PL" b="1" dirty="0">
                <a:solidFill>
                  <a:schemeClr val="bg1"/>
                </a:solidFill>
                <a:latin typeface="Calibri" panose="020F0502020204030204" pitchFamily="34" charset="0"/>
                <a:cs typeface="Calibri" panose="020F0502020204030204" pitchFamily="34" charset="0"/>
              </a:rPr>
              <a:t>E-mail</a:t>
            </a:r>
            <a:r>
              <a:rPr lang="pl-PL" dirty="0">
                <a:solidFill>
                  <a:schemeClr val="bg1"/>
                </a:solidFill>
                <a:latin typeface="Calibri" panose="020F0502020204030204" pitchFamily="34" charset="0"/>
                <a:cs typeface="Calibri" panose="020F0502020204030204" pitchFamily="34" charset="0"/>
              </a:rPr>
              <a:t>: </a:t>
            </a:r>
            <a:r>
              <a:rPr lang="pl-PL" dirty="0">
                <a:solidFill>
                  <a:schemeClr val="bg1"/>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xmlns="" val="tx"/>
                    </a:ext>
                  </a:extLst>
                </a:hlinkClick>
              </a:rPr>
              <a:t>ork@pfron.org.pl</a:t>
            </a:r>
            <a:endParaRPr lang="pl-PL" dirty="0">
              <a:solidFill>
                <a:schemeClr val="bg1"/>
              </a:solidFill>
              <a:latin typeface="Calibri" panose="020F0502020204030204" pitchFamily="34" charset="0"/>
              <a:cs typeface="Calibri" panose="020F0502020204030204" pitchFamily="34" charset="0"/>
            </a:endParaRPr>
          </a:p>
          <a:p>
            <a:pPr>
              <a:lnSpc>
                <a:spcPct val="90000"/>
              </a:lnSpc>
            </a:pPr>
            <a:endParaRPr lang="pl-PL"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565753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xmlns="" id="{C314C310-850D-4491-AA52-C75BEA68B68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xmlns="" id="{D4EC3799-3F52-48CE-85CC-83AED368EB42}"/>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0"/>
            <a:ext cx="12192000" cy="6858000"/>
            <a:chOff x="0" y="0"/>
            <a:chExt cx="12192000" cy="6858000"/>
          </a:xfrm>
        </p:grpSpPr>
        <p:sp>
          <p:nvSpPr>
            <p:cNvPr id="15" name="Rectangle 14">
              <a:extLst>
                <a:ext uri="{FF2B5EF4-FFF2-40B4-BE49-F238E27FC236}">
                  <a16:creationId xmlns:a16="http://schemas.microsoft.com/office/drawing/2014/main" xmlns="" id="{F3FC2939-BF10-4CBC-904B-74A17D4B9C3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Freeform 5">
              <a:extLst>
                <a:ext uri="{FF2B5EF4-FFF2-40B4-BE49-F238E27FC236}">
                  <a16:creationId xmlns:a16="http://schemas.microsoft.com/office/drawing/2014/main" xmlns="" id="{266B6D5D-11B6-40A6-9CEF-F0B0D104C5C6}"/>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sp>
      </p:grpSp>
      <p:sp>
        <p:nvSpPr>
          <p:cNvPr id="2" name="Tytuł 1">
            <a:extLst>
              <a:ext uri="{FF2B5EF4-FFF2-40B4-BE49-F238E27FC236}">
                <a16:creationId xmlns:a16="http://schemas.microsoft.com/office/drawing/2014/main" xmlns="" id="{05717B4B-A5EB-4CCD-99DA-492871E95458}"/>
              </a:ext>
            </a:extLst>
          </p:cNvPr>
          <p:cNvSpPr>
            <a:spLocks noGrp="1"/>
          </p:cNvSpPr>
          <p:nvPr>
            <p:ph type="title"/>
          </p:nvPr>
        </p:nvSpPr>
        <p:spPr>
          <a:xfrm>
            <a:off x="836247" y="1085549"/>
            <a:ext cx="3636362" cy="4686903"/>
          </a:xfrm>
        </p:spPr>
        <p:txBody>
          <a:bodyPr anchor="ctr">
            <a:normAutofit/>
          </a:bodyPr>
          <a:lstStyle/>
          <a:p>
            <a:pPr marL="0" lvl="0" indent="0" algn="r" defTabSz="800100">
              <a:lnSpc>
                <a:spcPct val="90000"/>
              </a:lnSpc>
              <a:spcBef>
                <a:spcPct val="0"/>
              </a:spcBef>
              <a:spcAft>
                <a:spcPct val="35000"/>
              </a:spcAft>
              <a:tabLst/>
            </a:pPr>
            <a:r>
              <a:rPr lang="pl-PL" sz="2800" b="1" kern="1200" dirty="0">
                <a:solidFill>
                  <a:schemeClr val="tx1"/>
                </a:solidFill>
                <a:latin typeface="Calibri" panose="020F0502020204030204" pitchFamily="34" charset="0"/>
                <a:cs typeface="Calibri" panose="020F0502020204030204" pitchFamily="34" charset="0"/>
              </a:rPr>
              <a:t>Model kompleksowej rehabilitacji </a:t>
            </a:r>
            <a:br>
              <a:rPr lang="pl-PL" sz="2800" b="1" kern="1200" dirty="0">
                <a:solidFill>
                  <a:schemeClr val="tx1"/>
                </a:solidFill>
                <a:latin typeface="Calibri" panose="020F0502020204030204" pitchFamily="34" charset="0"/>
                <a:cs typeface="Calibri" panose="020F0502020204030204" pitchFamily="34" charset="0"/>
              </a:rPr>
            </a:br>
            <a:r>
              <a:rPr lang="pl-PL" sz="2800" b="1" kern="1200" dirty="0">
                <a:solidFill>
                  <a:schemeClr val="tx1"/>
                </a:solidFill>
                <a:latin typeface="Calibri" panose="020F0502020204030204" pitchFamily="34" charset="0"/>
                <a:cs typeface="Calibri" panose="020F0502020204030204" pitchFamily="34" charset="0"/>
              </a:rPr>
              <a:t>– program  przekwalifikowania zawodowego </a:t>
            </a:r>
            <a:br>
              <a:rPr lang="pl-PL" sz="2800" b="1" kern="1200" dirty="0">
                <a:solidFill>
                  <a:schemeClr val="tx1"/>
                </a:solidFill>
                <a:latin typeface="Calibri" panose="020F0502020204030204" pitchFamily="34" charset="0"/>
                <a:cs typeface="Calibri" panose="020F0502020204030204" pitchFamily="34" charset="0"/>
              </a:rPr>
            </a:br>
            <a:r>
              <a:rPr lang="pl-PL" sz="2800" b="1" kern="1200" dirty="0">
                <a:solidFill>
                  <a:schemeClr val="tx1"/>
                </a:solidFill>
                <a:latin typeface="Calibri" panose="020F0502020204030204" pitchFamily="34" charset="0"/>
                <a:cs typeface="Calibri" panose="020F0502020204030204" pitchFamily="34" charset="0"/>
              </a:rPr>
              <a:t>zapewniający uzyskanie nowych kwalifikacji zawodowych</a:t>
            </a:r>
            <a:br>
              <a:rPr lang="pl-PL" sz="2800" b="1" kern="1200" dirty="0">
                <a:solidFill>
                  <a:schemeClr val="tx1"/>
                </a:solidFill>
                <a:latin typeface="Calibri" panose="020F0502020204030204" pitchFamily="34" charset="0"/>
                <a:cs typeface="Calibri" panose="020F0502020204030204" pitchFamily="34" charset="0"/>
              </a:rPr>
            </a:br>
            <a:endParaRPr lang="pl-PL" sz="2800" dirty="0">
              <a:solidFill>
                <a:schemeClr val="tx1"/>
              </a:solidFill>
              <a:latin typeface="Calibri" panose="020F0502020204030204" pitchFamily="34" charset="0"/>
              <a:cs typeface="Calibri" panose="020F0502020204030204" pitchFamily="34" charset="0"/>
            </a:endParaRPr>
          </a:p>
        </p:txBody>
      </p:sp>
      <p:cxnSp>
        <p:nvCxnSpPr>
          <p:cNvPr id="18" name="Straight Connector 17">
            <a:extLst>
              <a:ext uri="{FF2B5EF4-FFF2-40B4-BE49-F238E27FC236}">
                <a16:creationId xmlns:a16="http://schemas.microsoft.com/office/drawing/2014/main" xmlns="" id="{789E20C7-BB50-4317-93C7-90C8ED80B275}"/>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654296" y="1930986"/>
            <a:ext cx="0" cy="3200400"/>
          </a:xfrm>
          <a:prstGeom prst="line">
            <a:avLst/>
          </a:prstGeom>
          <a:ln w="15875" cap="sq">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7" name="Symbol zastępczy zawartości 2">
            <a:extLst>
              <a:ext uri="{FF2B5EF4-FFF2-40B4-BE49-F238E27FC236}">
                <a16:creationId xmlns:a16="http://schemas.microsoft.com/office/drawing/2014/main" xmlns="" id="{AC86E308-3977-45A0-8348-15839DFC3FAB}"/>
              </a:ext>
            </a:extLst>
          </p:cNvPr>
          <p:cNvSpPr>
            <a:spLocks noGrp="1"/>
          </p:cNvSpPr>
          <p:nvPr>
            <p:ph idx="1"/>
          </p:nvPr>
        </p:nvSpPr>
        <p:spPr>
          <a:xfrm>
            <a:off x="5041399" y="1085549"/>
            <a:ext cx="5579707" cy="4686903"/>
          </a:xfrm>
        </p:spPr>
        <p:txBody>
          <a:bodyPr anchor="ctr">
            <a:normAutofit/>
          </a:bodyPr>
          <a:lstStyle/>
          <a:p>
            <a:pPr marL="558800" indent="-285750" defTabSz="800100">
              <a:spcBef>
                <a:spcPct val="0"/>
              </a:spcBef>
              <a:spcAft>
                <a:spcPct val="35000"/>
              </a:spcAft>
              <a:buFont typeface="Wingdings" panose="05000000000000000000" pitchFamily="2" charset="2"/>
              <a:buChar char="v"/>
            </a:pPr>
            <a:r>
              <a:rPr lang="pl-PL" b="1" kern="1200" dirty="0">
                <a:solidFill>
                  <a:schemeClr val="tx1"/>
                </a:solidFill>
                <a:latin typeface="Calibri" panose="020F0502020204030204" pitchFamily="34" charset="0"/>
                <a:cs typeface="Calibri" panose="020F0502020204030204" pitchFamily="34" charset="0"/>
              </a:rPr>
              <a:t>A.  zapewnienie możliwości przekwalifikowania zawodowego  dla osób niepełnosprawnych, które wskutek doznanego urazu lub choroby w różnych okresach życia straciły zdolność do pracy w dotychczasowym zawodzie. </a:t>
            </a:r>
          </a:p>
          <a:p>
            <a:pPr marL="630238" lvl="0" indent="-357188" defTabSz="800100">
              <a:spcBef>
                <a:spcPct val="0"/>
              </a:spcBef>
              <a:spcAft>
                <a:spcPct val="35000"/>
              </a:spcAft>
              <a:buFont typeface="Wingdings" panose="05000000000000000000" pitchFamily="2" charset="2"/>
              <a:buChar char="v"/>
              <a:tabLst/>
            </a:pPr>
            <a:endParaRPr lang="pl-PL" b="1" kern="1200" dirty="0">
              <a:solidFill>
                <a:schemeClr val="tx1"/>
              </a:solidFill>
            </a:endParaRPr>
          </a:p>
          <a:p>
            <a:pPr marL="630238" lvl="0" indent="-357188" defTabSz="800100">
              <a:spcBef>
                <a:spcPct val="0"/>
              </a:spcBef>
              <a:spcAft>
                <a:spcPct val="35000"/>
              </a:spcAft>
              <a:buFont typeface="Wingdings" panose="05000000000000000000" pitchFamily="2" charset="2"/>
              <a:buChar char="v"/>
            </a:pPr>
            <a:r>
              <a:rPr lang="pl-PL" b="1" dirty="0">
                <a:solidFill>
                  <a:schemeClr val="tx1"/>
                </a:solidFill>
                <a:latin typeface="Calibri" panose="020F0502020204030204" pitchFamily="34" charset="0"/>
                <a:cs typeface="Calibri" panose="020F0502020204030204" pitchFamily="34" charset="0"/>
              </a:rPr>
              <a:t>B.   </a:t>
            </a:r>
            <a:r>
              <a:rPr lang="pl-PL" b="1" kern="1200" dirty="0">
                <a:solidFill>
                  <a:schemeClr val="tx1"/>
                </a:solidFill>
                <a:latin typeface="Calibri" panose="020F0502020204030204" pitchFamily="34" charset="0"/>
                <a:cs typeface="Calibri" panose="020F0502020204030204" pitchFamily="34" charset="0"/>
              </a:rPr>
              <a:t>zapewnienie  możliwości uzyskania nowych kwalifikacji zawodowych, dla osób niesprawnością wrodzoną lub nabytą w okresie rozwojowym, </a:t>
            </a:r>
            <a:br>
              <a:rPr lang="pl-PL" b="1" kern="1200" dirty="0">
                <a:solidFill>
                  <a:schemeClr val="tx1"/>
                </a:solidFill>
                <a:latin typeface="Calibri" panose="020F0502020204030204" pitchFamily="34" charset="0"/>
                <a:cs typeface="Calibri" panose="020F0502020204030204" pitchFamily="34" charset="0"/>
              </a:rPr>
            </a:br>
            <a:r>
              <a:rPr lang="pl-PL" b="1" kern="1200" dirty="0">
                <a:solidFill>
                  <a:schemeClr val="tx1"/>
                </a:solidFill>
                <a:latin typeface="Calibri" panose="020F0502020204030204" pitchFamily="34" charset="0"/>
                <a:cs typeface="Calibri" panose="020F0502020204030204" pitchFamily="34" charset="0"/>
              </a:rPr>
              <a:t>które nigdy nie funkcjonowały na rynku pracy i nie mają kwalifikacji zawodowych.</a:t>
            </a:r>
            <a:r>
              <a:rPr lang="pl-PL" b="1" u="sng" kern="1200" dirty="0">
                <a:solidFill>
                  <a:schemeClr val="tx1"/>
                </a:solidFill>
                <a:latin typeface="Calibri" panose="020F0502020204030204" pitchFamily="34" charset="0"/>
                <a:cs typeface="Calibri" panose="020F0502020204030204" pitchFamily="34" charset="0"/>
              </a:rPr>
              <a:t> </a:t>
            </a:r>
            <a:endParaRPr lang="pl-PL" b="1" kern="1200" dirty="0">
              <a:solidFill>
                <a:schemeClr val="tx1"/>
              </a:solidFill>
              <a:highlight>
                <a:srgbClr val="000080"/>
              </a:highlight>
              <a:latin typeface="Calibri" panose="020F0502020204030204" pitchFamily="34" charset="0"/>
              <a:cs typeface="Calibri" panose="020F0502020204030204" pitchFamily="34" charset="0"/>
            </a:endParaRPr>
          </a:p>
          <a:p>
            <a:endParaRPr lang="pl-PL" dirty="0">
              <a:solidFill>
                <a:schemeClr val="tx1"/>
              </a:solidFill>
            </a:endParaRPr>
          </a:p>
        </p:txBody>
      </p:sp>
      <p:sp>
        <p:nvSpPr>
          <p:cNvPr id="20" name="Footer Placeholder 4">
            <a:extLst>
              <a:ext uri="{FF2B5EF4-FFF2-40B4-BE49-F238E27FC236}">
                <a16:creationId xmlns:a16="http://schemas.microsoft.com/office/drawing/2014/main" xmlns="" id="{0308D749-5984-4BB8-A788-A85D24304A0A}"/>
              </a:ext>
              <a:ext uri="{C183D7F6-B498-43B3-948B-1728B52AA6E4}">
                <adec:decorative xmlns:adec="http://schemas.microsoft.com/office/drawing/2017/decorative" xmlns=""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
          <a:xfrm>
            <a:off x="561110" y="6391838"/>
            <a:ext cx="3859795" cy="304801"/>
          </a:xfrm>
          <a:prstGeom prst="rect">
            <a:avLst/>
          </a:prstGeom>
        </p:spPr>
        <p:txBody>
          <a:bodyPr vert="horz" lIns="91440" tIns="45720" rIns="91440" bIns="45720" rtlCol="0" anchor="ctr"/>
          <a:lstStyle>
            <a:defPPr>
              <a:defRPr lang="en-US"/>
            </a:defPPr>
            <a:lvl1pPr marL="0" algn="l" defTabSz="457200" rtl="0" eaLnBrk="1" latinLnBrk="0" hangingPunct="1">
              <a:defRPr sz="1000" b="0" i="0" kern="1200">
                <a:solidFill>
                  <a:schemeClr val="bg1">
                    <a:alpha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b="1" dirty="0">
              <a:solidFill>
                <a:srgbClr val="B31166"/>
              </a:solidFill>
            </a:endParaRPr>
          </a:p>
        </p:txBody>
      </p:sp>
      <p:sp>
        <p:nvSpPr>
          <p:cNvPr id="22" name="Date Placeholder 3">
            <a:extLst>
              <a:ext uri="{FF2B5EF4-FFF2-40B4-BE49-F238E27FC236}">
                <a16:creationId xmlns:a16="http://schemas.microsoft.com/office/drawing/2014/main" xmlns="" id="{95B8172D-A4C8-41B4-8991-78BBEC4039D5}"/>
              </a:ext>
              <a:ext uri="{C183D7F6-B498-43B3-948B-1728B52AA6E4}">
                <adec:decorative xmlns:adec="http://schemas.microsoft.com/office/drawing/2017/decorative" xmlns=""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
          <a:xfrm>
            <a:off x="7718854" y="6391839"/>
            <a:ext cx="2997637" cy="304798"/>
          </a:xfrm>
          <a:prstGeom prst="rect">
            <a:avLst/>
          </a:prstGeom>
        </p:spPr>
        <p:txBody>
          <a:bodyPr vert="horz" lIns="91440" tIns="45720" rIns="91440" bIns="45720" rtlCol="0" anchor="t"/>
          <a:lstStyle>
            <a:defPPr>
              <a:defRPr lang="en-US"/>
            </a:defPPr>
            <a:lvl1pPr marL="0" algn="l" defTabSz="457200" rtl="0" eaLnBrk="1" latinLnBrk="0" hangingPunct="1">
              <a:defRPr sz="1000" b="0" i="0" kern="1200">
                <a:solidFill>
                  <a:schemeClr val="bg1">
                    <a:alpha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b="1" dirty="0">
              <a:solidFill>
                <a:srgbClr val="B31166"/>
              </a:solidFill>
            </a:endParaRPr>
          </a:p>
        </p:txBody>
      </p:sp>
    </p:spTree>
    <p:extLst>
      <p:ext uri="{BB962C8B-B14F-4D97-AF65-F5344CB8AC3E}">
        <p14:creationId xmlns:p14="http://schemas.microsoft.com/office/powerpoint/2010/main" val="55533254"/>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xmlns="" id="{298B78F7-6841-4168-8538-3E26070861D3}"/>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0"/>
            <a:ext cx="12192000" cy="6858000"/>
            <a:chOff x="0" y="0"/>
            <a:chExt cx="12192000" cy="6858000"/>
          </a:xfrm>
        </p:grpSpPr>
        <p:sp>
          <p:nvSpPr>
            <p:cNvPr id="27" name="Rectangle 26">
              <a:extLst>
                <a:ext uri="{FF2B5EF4-FFF2-40B4-BE49-F238E27FC236}">
                  <a16:creationId xmlns:a16="http://schemas.microsoft.com/office/drawing/2014/main" xmlns="" id="{764D568C-39BB-4394-A483-C7C185002DC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8" name="Oval 27">
              <a:extLst>
                <a:ext uri="{FF2B5EF4-FFF2-40B4-BE49-F238E27FC236}">
                  <a16:creationId xmlns:a16="http://schemas.microsoft.com/office/drawing/2014/main" xmlns="" id="{CB70B903-F367-48EC-B214-D1D26FC700F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9" name="Oval 28">
              <a:extLst>
                <a:ext uri="{FF2B5EF4-FFF2-40B4-BE49-F238E27FC236}">
                  <a16:creationId xmlns:a16="http://schemas.microsoft.com/office/drawing/2014/main" xmlns="" id="{45E5B732-80F6-496B-AC33-E0FD9395DB0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0" name="Rectangle 29">
              <a:extLst>
                <a:ext uri="{FF2B5EF4-FFF2-40B4-BE49-F238E27FC236}">
                  <a16:creationId xmlns:a16="http://schemas.microsoft.com/office/drawing/2014/main" xmlns="" id="{CC709F18-F3FB-4D14-B50D-6159067EB65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31" name="Freeform 5">
              <a:extLst>
                <a:ext uri="{FF2B5EF4-FFF2-40B4-BE49-F238E27FC236}">
                  <a16:creationId xmlns:a16="http://schemas.microsoft.com/office/drawing/2014/main" xmlns="" id="{16E4A747-3382-4841-BCBE-78D416DEEC9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32" name="Freeform 5">
              <a:extLst>
                <a:ext uri="{FF2B5EF4-FFF2-40B4-BE49-F238E27FC236}">
                  <a16:creationId xmlns:a16="http://schemas.microsoft.com/office/drawing/2014/main" xmlns="" id="{049AC68C-6F74-4DEB-9CD1-3E1C4EB2CDD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33" name="Freeform 5">
              <a:extLst>
                <a:ext uri="{FF2B5EF4-FFF2-40B4-BE49-F238E27FC236}">
                  <a16:creationId xmlns:a16="http://schemas.microsoft.com/office/drawing/2014/main" xmlns="" id="{3FB17BE8-AC72-4544-AFE9-F8C1C3EB65CE}"/>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ytuł 1">
            <a:extLst>
              <a:ext uri="{FF2B5EF4-FFF2-40B4-BE49-F238E27FC236}">
                <a16:creationId xmlns:a16="http://schemas.microsoft.com/office/drawing/2014/main" xmlns="" id="{00E5FDE5-7F10-4381-AD71-6C1EDECDAF5A}"/>
              </a:ext>
            </a:extLst>
          </p:cNvPr>
          <p:cNvSpPr>
            <a:spLocks noGrp="1"/>
          </p:cNvSpPr>
          <p:nvPr>
            <p:ph type="title"/>
          </p:nvPr>
        </p:nvSpPr>
        <p:spPr>
          <a:xfrm>
            <a:off x="639098" y="629265"/>
            <a:ext cx="5132438" cy="1622322"/>
          </a:xfrm>
        </p:spPr>
        <p:txBody>
          <a:bodyPr>
            <a:normAutofit/>
          </a:bodyPr>
          <a:lstStyle/>
          <a:p>
            <a:pPr>
              <a:lnSpc>
                <a:spcPct val="90000"/>
              </a:lnSpc>
              <a:spcBef>
                <a:spcPts val="600"/>
              </a:spcBef>
            </a:pPr>
            <a:r>
              <a:rPr lang="pl-PL" b="1" dirty="0">
                <a:latin typeface="Calibri" panose="020F0502020204030204" pitchFamily="34" charset="0"/>
                <a:cs typeface="Calibri" panose="020F0502020204030204" pitchFamily="34" charset="0"/>
              </a:rPr>
              <a:t>Grupa A</a:t>
            </a:r>
            <a:br>
              <a:rPr lang="pl-PL" b="1" dirty="0">
                <a:latin typeface="Calibri" panose="020F0502020204030204" pitchFamily="34" charset="0"/>
                <a:cs typeface="Calibri" panose="020F0502020204030204" pitchFamily="34" charset="0"/>
              </a:rPr>
            </a:br>
            <a:r>
              <a:rPr lang="pl-PL" dirty="0">
                <a:latin typeface="Calibri" panose="020F0502020204030204" pitchFamily="34" charset="0"/>
                <a:cs typeface="Calibri" panose="020F0502020204030204" pitchFamily="34" charset="0"/>
              </a:rPr>
              <a:t> </a:t>
            </a:r>
          </a:p>
        </p:txBody>
      </p:sp>
      <p:sp>
        <p:nvSpPr>
          <p:cNvPr id="21" name="Content Placeholder 7">
            <a:extLst>
              <a:ext uri="{FF2B5EF4-FFF2-40B4-BE49-F238E27FC236}">
                <a16:creationId xmlns:a16="http://schemas.microsoft.com/office/drawing/2014/main" xmlns="" id="{29BF7120-0CF6-440E-AF28-2B2C9C2A3F77}"/>
              </a:ext>
            </a:extLst>
          </p:cNvPr>
          <p:cNvSpPr>
            <a:spLocks noGrp="1"/>
          </p:cNvSpPr>
          <p:nvPr>
            <p:ph idx="1"/>
          </p:nvPr>
        </p:nvSpPr>
        <p:spPr>
          <a:xfrm>
            <a:off x="639098" y="1600200"/>
            <a:ext cx="5132439" cy="3811742"/>
          </a:xfrm>
        </p:spPr>
        <p:txBody>
          <a:bodyPr anchor="ctr">
            <a:normAutofit/>
          </a:bodyPr>
          <a:lstStyle/>
          <a:p>
            <a:pPr>
              <a:buFont typeface="Wingdings" panose="05000000000000000000" pitchFamily="2" charset="2"/>
              <a:buChar char="v"/>
            </a:pPr>
            <a:r>
              <a:rPr lang="pl-PL" b="1" dirty="0">
                <a:solidFill>
                  <a:schemeClr val="bg1"/>
                </a:solidFill>
                <a:latin typeface="Calibri" panose="020F0502020204030204" pitchFamily="34" charset="0"/>
                <a:cs typeface="Calibri" panose="020F0502020204030204" pitchFamily="34" charset="0"/>
              </a:rPr>
              <a:t>Osoby po wypadkach z niepełnosprawnością ruchową wykonujące zawody wymagające tej sprawności: pracownicy budowlani, kierowcy, kelnerzy/barmani, sprzedawcy</a:t>
            </a:r>
          </a:p>
          <a:p>
            <a:pPr marL="0" indent="0">
              <a:buNone/>
            </a:pPr>
            <a:endParaRPr lang="pl-PL" b="1" dirty="0">
              <a:solidFill>
                <a:schemeClr val="bg1"/>
              </a:solidFill>
              <a:latin typeface="Calibri" panose="020F0502020204030204" pitchFamily="34" charset="0"/>
              <a:cs typeface="Calibri" panose="020F0502020204030204" pitchFamily="34" charset="0"/>
            </a:endParaRPr>
          </a:p>
          <a:p>
            <a:pPr>
              <a:buFont typeface="Wingdings" panose="05000000000000000000" pitchFamily="2" charset="2"/>
              <a:buChar char="v"/>
            </a:pPr>
            <a:r>
              <a:rPr lang="pl-PL" b="1" dirty="0">
                <a:solidFill>
                  <a:schemeClr val="bg1"/>
                </a:solidFill>
                <a:latin typeface="Calibri" panose="020F0502020204030204" pitchFamily="34" charset="0"/>
                <a:cs typeface="Calibri" panose="020F0502020204030204" pitchFamily="34" charset="0"/>
              </a:rPr>
              <a:t>Osoby chorujące przewlekle u których choroba uniemożliwia dotychczasową pracę: cukrzycy, chorzy onkologiczne po amputacjach, choroby neurologiczne ograniczające sprawność</a:t>
            </a:r>
            <a:endParaRPr lang="en-US" b="1" dirty="0">
              <a:solidFill>
                <a:schemeClr val="bg1"/>
              </a:solidFill>
            </a:endParaRPr>
          </a:p>
        </p:txBody>
      </p:sp>
      <p:pic>
        <p:nvPicPr>
          <p:cNvPr id="4" name="Symbol zastępczy zawartości 3">
            <a:extLst>
              <a:ext uri="{FF2B5EF4-FFF2-40B4-BE49-F238E27FC236}">
                <a16:creationId xmlns:a16="http://schemas.microsoft.com/office/drawing/2014/main" xmlns="" id="{7DE7AF7C-ACE6-4D24-BDC4-D63CD590BC5C}"/>
              </a:ext>
            </a:extLst>
          </p:cNvPr>
          <p:cNvPicPr>
            <a:picLocks noChangeAspect="1"/>
          </p:cNvPicPr>
          <p:nvPr/>
        </p:nvPicPr>
        <p:blipFill rotWithShape="1">
          <a:blip r:embed="rId3"/>
          <a:srcRect l="30000" r="6500"/>
          <a:stretch/>
        </p:blipFill>
        <p:spPr>
          <a:xfrm>
            <a:off x="6700827" y="892505"/>
            <a:ext cx="4842716" cy="5090571"/>
          </a:xfrm>
          <a:prstGeom prst="rect">
            <a:avLst/>
          </a:prstGeom>
        </p:spPr>
      </p:pic>
      <p:sp>
        <p:nvSpPr>
          <p:cNvPr id="35" name="Rectangle 34">
            <a:extLst>
              <a:ext uri="{FF2B5EF4-FFF2-40B4-BE49-F238E27FC236}">
                <a16:creationId xmlns:a16="http://schemas.microsoft.com/office/drawing/2014/main" xmlns="" id="{B5BA6DB3-F246-4306-AA4A-B2E8EF6D7B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5391322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xmlns="" id="{06E96C53-1010-48EB-8728-70CB58236EC4}"/>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0"/>
            <a:ext cx="12192000" cy="6858000"/>
            <a:chOff x="0" y="0"/>
            <a:chExt cx="12192000" cy="6858000"/>
          </a:xfrm>
        </p:grpSpPr>
        <p:sp>
          <p:nvSpPr>
            <p:cNvPr id="23" name="Rectangle 26">
              <a:extLst>
                <a:ext uri="{FF2B5EF4-FFF2-40B4-BE49-F238E27FC236}">
                  <a16:creationId xmlns:a16="http://schemas.microsoft.com/office/drawing/2014/main" xmlns="" id="{5EE899E0-D27A-454B-8E91-14A292422D6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Oval 27">
              <a:extLst>
                <a:ext uri="{FF2B5EF4-FFF2-40B4-BE49-F238E27FC236}">
                  <a16:creationId xmlns:a16="http://schemas.microsoft.com/office/drawing/2014/main" xmlns="" id="{4EDF8A7C-C5E2-42D4-884A-EC7DE68E7D0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8">
              <a:extLst>
                <a:ext uri="{FF2B5EF4-FFF2-40B4-BE49-F238E27FC236}">
                  <a16:creationId xmlns:a16="http://schemas.microsoft.com/office/drawing/2014/main" xmlns="" id="{80ADD528-121C-4D05-B77B-54B31D7BABF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4" name="Rectangle 29">
              <a:extLst>
                <a:ext uri="{FF2B5EF4-FFF2-40B4-BE49-F238E27FC236}">
                  <a16:creationId xmlns:a16="http://schemas.microsoft.com/office/drawing/2014/main" xmlns="" id="{E7CF2869-5CDD-4AD2-8AC0-4AE179D39F2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36" name="Freeform 5">
              <a:extLst>
                <a:ext uri="{FF2B5EF4-FFF2-40B4-BE49-F238E27FC236}">
                  <a16:creationId xmlns:a16="http://schemas.microsoft.com/office/drawing/2014/main" xmlns="" id="{0FD2D0A6-D3D4-4573-AD6B-2B5DBFF0C1D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37" name="Freeform 5">
              <a:extLst>
                <a:ext uri="{FF2B5EF4-FFF2-40B4-BE49-F238E27FC236}">
                  <a16:creationId xmlns:a16="http://schemas.microsoft.com/office/drawing/2014/main" xmlns="" id="{39749B2A-2C8D-45C7-A857-30307A08998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38" name="Freeform 5">
              <a:extLst>
                <a:ext uri="{FF2B5EF4-FFF2-40B4-BE49-F238E27FC236}">
                  <a16:creationId xmlns:a16="http://schemas.microsoft.com/office/drawing/2014/main" xmlns="" id="{FEC28B8C-B40C-4618-823B-C6D730FE849D}"/>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ytuł 1">
            <a:extLst>
              <a:ext uri="{FF2B5EF4-FFF2-40B4-BE49-F238E27FC236}">
                <a16:creationId xmlns:a16="http://schemas.microsoft.com/office/drawing/2014/main" xmlns="" id="{00E5FDE5-7F10-4381-AD71-6C1EDECDAF5A}"/>
              </a:ext>
            </a:extLst>
          </p:cNvPr>
          <p:cNvSpPr>
            <a:spLocks noGrp="1"/>
          </p:cNvSpPr>
          <p:nvPr>
            <p:ph type="title"/>
          </p:nvPr>
        </p:nvSpPr>
        <p:spPr>
          <a:xfrm>
            <a:off x="583356" y="789039"/>
            <a:ext cx="5132438" cy="1622322"/>
          </a:xfrm>
        </p:spPr>
        <p:txBody>
          <a:bodyPr>
            <a:normAutofit/>
          </a:bodyPr>
          <a:lstStyle/>
          <a:p>
            <a:pPr>
              <a:lnSpc>
                <a:spcPct val="90000"/>
              </a:lnSpc>
              <a:spcBef>
                <a:spcPts val="600"/>
              </a:spcBef>
            </a:pPr>
            <a:r>
              <a:rPr lang="pl-PL" b="1" dirty="0">
                <a:latin typeface="Calibri" panose="020F0502020204030204" pitchFamily="34" charset="0"/>
                <a:cs typeface="Calibri" panose="020F0502020204030204" pitchFamily="34" charset="0"/>
              </a:rPr>
              <a:t>Grupa B</a:t>
            </a:r>
            <a:br>
              <a:rPr lang="pl-PL" b="1" dirty="0">
                <a:latin typeface="Calibri" panose="020F0502020204030204" pitchFamily="34" charset="0"/>
                <a:cs typeface="Calibri" panose="020F0502020204030204" pitchFamily="34" charset="0"/>
              </a:rPr>
            </a:br>
            <a:r>
              <a:rPr lang="pl-PL" b="1" dirty="0">
                <a:latin typeface="Calibri" panose="020F0502020204030204" pitchFamily="34" charset="0"/>
                <a:cs typeface="Calibri" panose="020F0502020204030204" pitchFamily="34" charset="0"/>
              </a:rPr>
              <a:t/>
            </a:r>
            <a:br>
              <a:rPr lang="pl-PL" b="1" dirty="0">
                <a:latin typeface="Calibri" panose="020F0502020204030204" pitchFamily="34" charset="0"/>
                <a:cs typeface="Calibri" panose="020F0502020204030204" pitchFamily="34" charset="0"/>
              </a:rPr>
            </a:br>
            <a:r>
              <a:rPr lang="pl-PL" dirty="0">
                <a:latin typeface="Calibri" panose="020F0502020204030204" pitchFamily="34" charset="0"/>
                <a:cs typeface="Calibri" panose="020F0502020204030204" pitchFamily="34" charset="0"/>
              </a:rPr>
              <a:t> </a:t>
            </a:r>
          </a:p>
        </p:txBody>
      </p:sp>
      <p:sp>
        <p:nvSpPr>
          <p:cNvPr id="21" name="Content Placeholder 7">
            <a:extLst>
              <a:ext uri="{FF2B5EF4-FFF2-40B4-BE49-F238E27FC236}">
                <a16:creationId xmlns:a16="http://schemas.microsoft.com/office/drawing/2014/main" xmlns="" id="{29BF7120-0CF6-440E-AF28-2B2C9C2A3F77}"/>
              </a:ext>
            </a:extLst>
          </p:cNvPr>
          <p:cNvSpPr>
            <a:spLocks noGrp="1"/>
          </p:cNvSpPr>
          <p:nvPr>
            <p:ph idx="1"/>
          </p:nvPr>
        </p:nvSpPr>
        <p:spPr>
          <a:xfrm>
            <a:off x="624127" y="1440426"/>
            <a:ext cx="5132439" cy="3811742"/>
          </a:xfrm>
        </p:spPr>
        <p:txBody>
          <a:bodyPr anchor="ctr">
            <a:normAutofit/>
          </a:bodyPr>
          <a:lstStyle/>
          <a:p>
            <a:pPr>
              <a:spcAft>
                <a:spcPts val="0"/>
              </a:spcAft>
              <a:buFont typeface="Wingdings" panose="05000000000000000000" pitchFamily="2" charset="2"/>
              <a:buChar char="v"/>
            </a:pPr>
            <a:r>
              <a:rPr lang="pl-PL" b="1" dirty="0">
                <a:solidFill>
                  <a:schemeClr val="bg1"/>
                </a:solidFill>
                <a:latin typeface="Calibri" panose="020F0502020204030204" pitchFamily="34" charset="0"/>
                <a:ea typeface="Calibri" panose="020F0502020204030204" pitchFamily="34" charset="0"/>
              </a:rPr>
              <a:t>C</a:t>
            </a:r>
            <a:r>
              <a:rPr lang="pl-PL" b="1" dirty="0">
                <a:solidFill>
                  <a:schemeClr val="bg1"/>
                </a:solidFill>
                <a:effectLst/>
                <a:latin typeface="Calibri" panose="020F0502020204030204" pitchFamily="34" charset="0"/>
                <a:ea typeface="Calibri" panose="020F0502020204030204" pitchFamily="34" charset="0"/>
              </a:rPr>
              <a:t>horzy od urodzenia (mózgowe porażenie dziecięce, choroby genetyczne….) </a:t>
            </a:r>
          </a:p>
          <a:p>
            <a:pPr marL="0" indent="0">
              <a:spcAft>
                <a:spcPts val="0"/>
              </a:spcAft>
              <a:buNone/>
            </a:pPr>
            <a:endParaRPr lang="pl-PL" b="1" dirty="0">
              <a:solidFill>
                <a:schemeClr val="bg1"/>
              </a:solidFill>
              <a:effectLst/>
              <a:latin typeface="Calibri" panose="020F0502020204030204" pitchFamily="34" charset="0"/>
              <a:ea typeface="Calibri" panose="020F0502020204030204" pitchFamily="34" charset="0"/>
            </a:endParaRPr>
          </a:p>
          <a:p>
            <a:pPr>
              <a:spcAft>
                <a:spcPts val="0"/>
              </a:spcAft>
              <a:buFont typeface="Wingdings" panose="05000000000000000000" pitchFamily="2" charset="2"/>
              <a:buChar char="v"/>
            </a:pPr>
            <a:r>
              <a:rPr lang="pl-PL" b="1" dirty="0">
                <a:solidFill>
                  <a:schemeClr val="bg1"/>
                </a:solidFill>
                <a:latin typeface="Calibri" panose="020F0502020204030204" pitchFamily="34" charset="0"/>
                <a:ea typeface="Calibri" panose="020F0502020204030204" pitchFamily="34" charset="0"/>
              </a:rPr>
              <a:t>Osoby, które </a:t>
            </a:r>
            <a:r>
              <a:rPr lang="pl-PL" b="1" dirty="0">
                <a:solidFill>
                  <a:schemeClr val="bg1"/>
                </a:solidFill>
                <a:effectLst/>
                <a:latin typeface="Calibri" panose="020F0502020204030204" pitchFamily="34" charset="0"/>
                <a:ea typeface="Calibri" panose="020F0502020204030204" pitchFamily="34" charset="0"/>
              </a:rPr>
              <a:t>zachorowały jako dzieci (choroby onkologiczne i powikłania po ich leczeniu, choroby przewlekłe, wypadki komunikacyjne </a:t>
            </a:r>
            <a:br>
              <a:rPr lang="pl-PL" b="1" dirty="0">
                <a:solidFill>
                  <a:schemeClr val="bg1"/>
                </a:solidFill>
                <a:effectLst/>
                <a:latin typeface="Calibri" panose="020F0502020204030204" pitchFamily="34" charset="0"/>
                <a:ea typeface="Calibri" panose="020F0502020204030204" pitchFamily="34" charset="0"/>
              </a:rPr>
            </a:br>
            <a:r>
              <a:rPr lang="pl-PL" b="1" dirty="0">
                <a:solidFill>
                  <a:schemeClr val="bg1"/>
                </a:solidFill>
                <a:effectLst/>
                <a:latin typeface="Calibri" panose="020F0502020204030204" pitchFamily="34" charset="0"/>
                <a:ea typeface="Calibri" panose="020F0502020204030204" pitchFamily="34" charset="0"/>
              </a:rPr>
              <a:t>lub losowe)</a:t>
            </a:r>
          </a:p>
          <a:p>
            <a:pPr marL="0" indent="0">
              <a:spcAft>
                <a:spcPts val="0"/>
              </a:spcAft>
              <a:buNone/>
            </a:pPr>
            <a:r>
              <a:rPr lang="pl-PL" b="1" dirty="0">
                <a:solidFill>
                  <a:schemeClr val="bg1"/>
                </a:solidFill>
                <a:effectLst/>
                <a:latin typeface="Calibri" panose="020F0502020204030204" pitchFamily="34" charset="0"/>
                <a:ea typeface="Calibri" panose="020F0502020204030204" pitchFamily="34" charset="0"/>
              </a:rPr>
              <a:t> </a:t>
            </a:r>
          </a:p>
        </p:txBody>
      </p:sp>
      <p:pic>
        <p:nvPicPr>
          <p:cNvPr id="4" name="Symbol zastępczy zawartości 3" descr="Obraz zawierający kobieta, osoba, wewnątrz, biurko&#10;&#10;Opis wygenerowany automatycznie">
            <a:extLst>
              <a:ext uri="{FF2B5EF4-FFF2-40B4-BE49-F238E27FC236}">
                <a16:creationId xmlns:a16="http://schemas.microsoft.com/office/drawing/2014/main" xmlns="" id="{7DE7AF7C-ACE6-4D24-BDC4-D63CD590BC5C}"/>
              </a:ext>
            </a:extLst>
          </p:cNvPr>
          <p:cNvPicPr>
            <a:picLocks noChangeAspect="1"/>
          </p:cNvPicPr>
          <p:nvPr/>
        </p:nvPicPr>
        <p:blipFill rotWithShape="1">
          <a:blip r:embed="rId3"/>
          <a:srcRect l="32813" r="9313"/>
          <a:stretch/>
        </p:blipFill>
        <p:spPr>
          <a:xfrm>
            <a:off x="6700827" y="645106"/>
            <a:ext cx="4842716" cy="5585369"/>
          </a:xfrm>
          <a:prstGeom prst="rect">
            <a:avLst/>
          </a:prstGeom>
        </p:spPr>
      </p:pic>
      <p:sp>
        <p:nvSpPr>
          <p:cNvPr id="35" name="Rectangle 34">
            <a:extLst>
              <a:ext uri="{FF2B5EF4-FFF2-40B4-BE49-F238E27FC236}">
                <a16:creationId xmlns:a16="http://schemas.microsoft.com/office/drawing/2014/main" xmlns="" id="{10CC18C0-9A66-45AE-B534-B8D29AFEA80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40587389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xmlns="" id="{75922855-710E-4579-BB15-85604498739A}"/>
              </a:ext>
            </a:extLst>
          </p:cNvPr>
          <p:cNvSpPr txBox="1"/>
          <p:nvPr/>
        </p:nvSpPr>
        <p:spPr>
          <a:xfrm>
            <a:off x="1519430" y="5257638"/>
            <a:ext cx="8825658" cy="58638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200" b="1" dirty="0">
                <a:solidFill>
                  <a:schemeClr val="bg2"/>
                </a:solidFill>
                <a:latin typeface="Calibri" panose="020F0502020204030204" pitchFamily="34" charset="0"/>
                <a:ea typeface="+mj-ea"/>
                <a:cs typeface="Calibri" panose="020F0502020204030204" pitchFamily="34" charset="0"/>
              </a:rPr>
              <a:t>Ośrodki rehabilitacji kompleksowej </a:t>
            </a:r>
          </a:p>
        </p:txBody>
      </p:sp>
      <p:pic>
        <p:nvPicPr>
          <p:cNvPr id="13" name="Obraz 12" descr="Obraz zawierający kurort, meble, kilka, kolumnada&#10;&#10;Opis wygenerowany automatycznie">
            <a:extLst>
              <a:ext uri="{FF2B5EF4-FFF2-40B4-BE49-F238E27FC236}">
                <a16:creationId xmlns:a16="http://schemas.microsoft.com/office/drawing/2014/main" xmlns="" id="{2638C489-5F36-4D73-8C0A-E3BE3F0ECFA6}"/>
              </a:ext>
            </a:extLst>
          </p:cNvPr>
          <p:cNvPicPr>
            <a:picLocks noChangeAspect="1"/>
          </p:cNvPicPr>
          <p:nvPr/>
        </p:nvPicPr>
        <p:blipFill rotWithShape="1">
          <a:blip r:embed="rId2"/>
          <a:srcRect r="-1" b="7549"/>
          <a:stretch/>
        </p:blipFill>
        <p:spPr>
          <a:xfrm>
            <a:off x="1683170" y="1027598"/>
            <a:ext cx="8825659" cy="4100059"/>
          </a:xfrm>
          <a:prstGeom prst="rect">
            <a:avLst/>
          </a:prstGeom>
          <a:effectLst>
            <a:outerShdw blurRad="50800" dist="50800" dir="5400000" algn="tl" rotWithShape="0">
              <a:srgbClr val="000000">
                <a:alpha val="43000"/>
              </a:srgbClr>
            </a:outerShdw>
          </a:effectLst>
        </p:spPr>
      </p:pic>
      <p:sp>
        <p:nvSpPr>
          <p:cNvPr id="18" name="Objaśnienie: strzałka w prawo 17">
            <a:extLst>
              <a:ext uri="{FF2B5EF4-FFF2-40B4-BE49-F238E27FC236}">
                <a16:creationId xmlns:a16="http://schemas.microsoft.com/office/drawing/2014/main" xmlns="" id="{6ED9B9E7-33ED-4CAC-B4CB-1C71F450AA03}"/>
              </a:ext>
            </a:extLst>
          </p:cNvPr>
          <p:cNvSpPr/>
          <p:nvPr/>
        </p:nvSpPr>
        <p:spPr>
          <a:xfrm>
            <a:off x="5159896" y="2564905"/>
            <a:ext cx="1544726" cy="830841"/>
          </a:xfrm>
          <a:custGeom>
            <a:avLst/>
            <a:gdLst>
              <a:gd name="connsiteX0" fmla="*/ 0 w 2783708"/>
              <a:gd name="connsiteY0" fmla="*/ 0 h 830841"/>
              <a:gd name="connsiteX1" fmla="*/ 1831096 w 2783708"/>
              <a:gd name="connsiteY1" fmla="*/ 0 h 830841"/>
              <a:gd name="connsiteX2" fmla="*/ 1831096 w 2783708"/>
              <a:gd name="connsiteY2" fmla="*/ 396872 h 830841"/>
              <a:gd name="connsiteX3" fmla="*/ 2575998 w 2783708"/>
              <a:gd name="connsiteY3" fmla="*/ 396872 h 830841"/>
              <a:gd name="connsiteX4" fmla="*/ 2575998 w 2783708"/>
              <a:gd name="connsiteY4" fmla="*/ 207710 h 830841"/>
              <a:gd name="connsiteX5" fmla="*/ 2783708 w 2783708"/>
              <a:gd name="connsiteY5" fmla="*/ 415421 h 830841"/>
              <a:gd name="connsiteX6" fmla="*/ 2575998 w 2783708"/>
              <a:gd name="connsiteY6" fmla="*/ 623131 h 830841"/>
              <a:gd name="connsiteX7" fmla="*/ 2575998 w 2783708"/>
              <a:gd name="connsiteY7" fmla="*/ 433969 h 830841"/>
              <a:gd name="connsiteX8" fmla="*/ 1831096 w 2783708"/>
              <a:gd name="connsiteY8" fmla="*/ 433969 h 830841"/>
              <a:gd name="connsiteX9" fmla="*/ 1831096 w 2783708"/>
              <a:gd name="connsiteY9" fmla="*/ 830841 h 830841"/>
              <a:gd name="connsiteX10" fmla="*/ 0 w 2783708"/>
              <a:gd name="connsiteY10" fmla="*/ 830841 h 830841"/>
              <a:gd name="connsiteX11" fmla="*/ 0 w 2783708"/>
              <a:gd name="connsiteY11" fmla="*/ 0 h 83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83708" h="830841">
                <a:moveTo>
                  <a:pt x="0" y="0"/>
                </a:moveTo>
                <a:lnTo>
                  <a:pt x="1831096" y="0"/>
                </a:lnTo>
                <a:lnTo>
                  <a:pt x="1831096" y="396872"/>
                </a:lnTo>
                <a:lnTo>
                  <a:pt x="2575998" y="396872"/>
                </a:lnTo>
                <a:lnTo>
                  <a:pt x="2575998" y="207710"/>
                </a:lnTo>
                <a:lnTo>
                  <a:pt x="2783708" y="415421"/>
                </a:lnTo>
                <a:lnTo>
                  <a:pt x="2575998" y="623131"/>
                </a:lnTo>
                <a:lnTo>
                  <a:pt x="2575998" y="433969"/>
                </a:lnTo>
                <a:lnTo>
                  <a:pt x="1831096" y="433969"/>
                </a:lnTo>
                <a:lnTo>
                  <a:pt x="1831096" y="830841"/>
                </a:lnTo>
                <a:lnTo>
                  <a:pt x="0" y="830841"/>
                </a:lnTo>
                <a:lnTo>
                  <a:pt x="0" y="0"/>
                </a:lnTo>
                <a:close/>
              </a:path>
            </a:pathLst>
          </a:custGeom>
          <a:noFill/>
          <a:ln>
            <a:noFill/>
          </a:ln>
          <a:effectLst>
            <a:outerShdw blurRad="40000" dist="20000" dir="5400000" rotWithShape="0">
              <a:srgbClr val="000000">
                <a:alpha val="38000"/>
              </a:srgbClr>
            </a:outerShdw>
            <a:softEdge rad="12700"/>
          </a:effectLst>
        </p:spPr>
        <p:style>
          <a:lnRef idx="1">
            <a:schemeClr val="accent1"/>
          </a:lnRef>
          <a:fillRef idx="2">
            <a:schemeClr val="accent1"/>
          </a:fillRef>
          <a:effectRef idx="1">
            <a:schemeClr val="accent1"/>
          </a:effectRef>
          <a:fontRef idx="minor">
            <a:schemeClr val="dk1"/>
          </a:fontRef>
        </p:style>
        <p:txBody>
          <a:bodyPr rtlCol="0" anchor="ctr"/>
          <a:lstStyle/>
          <a:p>
            <a:endParaRPr lang="pl-PL" sz="1100" dirty="0">
              <a:latin typeface="Calibri" panose="020F0502020204030204" pitchFamily="34" charset="0"/>
              <a:cs typeface="Calibri" panose="020F0502020204030204" pitchFamily="34" charset="0"/>
            </a:endParaRPr>
          </a:p>
        </p:txBody>
      </p:sp>
      <p:sp>
        <p:nvSpPr>
          <p:cNvPr id="15" name="Objaśnienie: strzałka w prawo 14">
            <a:extLst>
              <a:ext uri="{FF2B5EF4-FFF2-40B4-BE49-F238E27FC236}">
                <a16:creationId xmlns:a16="http://schemas.microsoft.com/office/drawing/2014/main" xmlns="" id="{B41787C9-0076-4942-9199-F1B8DB26F688}"/>
              </a:ext>
            </a:extLst>
          </p:cNvPr>
          <p:cNvSpPr/>
          <p:nvPr/>
        </p:nvSpPr>
        <p:spPr>
          <a:xfrm>
            <a:off x="5807968" y="5013177"/>
            <a:ext cx="1631580" cy="830841"/>
          </a:xfrm>
          <a:prstGeom prst="rightArrowCallout">
            <a:avLst>
              <a:gd name="adj1" fmla="val 3190"/>
              <a:gd name="adj2" fmla="val 25000"/>
              <a:gd name="adj3" fmla="val 29785"/>
              <a:gd name="adj4" fmla="val 63875"/>
            </a:avLst>
          </a:prstGeom>
          <a:noFill/>
          <a:ln>
            <a:noFill/>
          </a:ln>
          <a:effectLst>
            <a:outerShdw blurRad="40000" dist="20000" dir="5400000" rotWithShape="0">
              <a:srgbClr val="000000">
                <a:alpha val="38000"/>
              </a:srgbClr>
            </a:outerShdw>
            <a:softEdge rad="12700"/>
          </a:effectLst>
        </p:spPr>
        <p:style>
          <a:lnRef idx="1">
            <a:schemeClr val="accent1"/>
          </a:lnRef>
          <a:fillRef idx="2">
            <a:schemeClr val="accent1"/>
          </a:fillRef>
          <a:effectRef idx="1">
            <a:schemeClr val="accent1"/>
          </a:effectRef>
          <a:fontRef idx="minor">
            <a:schemeClr val="dk1"/>
          </a:fontRef>
        </p:style>
        <p:txBody>
          <a:bodyPr rtlCol="0" anchor="ctr"/>
          <a:lstStyle/>
          <a:p>
            <a:endParaRPr lang="pl-PL" sz="11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36048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FBEBB386-65A0-4B5D-98F6-A1A4B0A55799}"/>
              </a:ext>
            </a:extLst>
          </p:cNvPr>
          <p:cNvSpPr>
            <a:spLocks noGrp="1"/>
          </p:cNvSpPr>
          <p:nvPr>
            <p:ph type="title"/>
          </p:nvPr>
        </p:nvSpPr>
        <p:spPr/>
        <p:txBody>
          <a:bodyPr/>
          <a:lstStyle/>
          <a:p>
            <a:r>
              <a:rPr lang="pl-PL" sz="2400" b="1" dirty="0">
                <a:latin typeface="Calibri" panose="020F0502020204030204" pitchFamily="34" charset="0"/>
                <a:cs typeface="Calibri" panose="020F0502020204030204" pitchFamily="34" charset="0"/>
              </a:rPr>
              <a:t>Rehabilitacja kompleksowa, </a:t>
            </a:r>
            <a:r>
              <a:rPr lang="pl-PL" sz="2400" dirty="0">
                <a:latin typeface="Calibri" panose="020F0502020204030204" pitchFamily="34" charset="0"/>
                <a:cs typeface="Calibri" panose="020F0502020204030204" pitchFamily="34" charset="0"/>
              </a:rPr>
              <a:t>której głównym celem jest powrót do pracy, jest realizowana </a:t>
            </a:r>
            <a:r>
              <a:rPr lang="pl-PL" sz="2400" b="1" dirty="0">
                <a:latin typeface="Calibri" panose="020F0502020204030204" pitchFamily="34" charset="0"/>
                <a:cs typeface="Calibri" panose="020F0502020204030204" pitchFamily="34" charset="0"/>
              </a:rPr>
              <a:t>w Ośrodku Rehabilitacji Kompleksowej (ORK)</a:t>
            </a:r>
            <a:r>
              <a:rPr lang="pl-PL" sz="2400" dirty="0">
                <a:latin typeface="Calibri" panose="020F0502020204030204" pitchFamily="34" charset="0"/>
                <a:cs typeface="Calibri" panose="020F0502020204030204" pitchFamily="34" charset="0"/>
              </a:rPr>
              <a:t> </a:t>
            </a:r>
            <a:r>
              <a:rPr lang="pl-PL" sz="2400" b="1" dirty="0">
                <a:latin typeface="Calibri" panose="020F0502020204030204" pitchFamily="34" charset="0"/>
                <a:cs typeface="Calibri" panose="020F0502020204030204" pitchFamily="34" charset="0"/>
              </a:rPr>
              <a:t>równolegle w trzech modułach: </a:t>
            </a:r>
            <a:r>
              <a:rPr lang="pl-PL" sz="2400" dirty="0">
                <a:latin typeface="Calibri" panose="020F0502020204030204" pitchFamily="34" charset="0"/>
                <a:cs typeface="Calibri" panose="020F0502020204030204" pitchFamily="34" charset="0"/>
              </a:rPr>
              <a:t/>
            </a:r>
            <a:br>
              <a:rPr lang="pl-PL" sz="2400" dirty="0">
                <a:latin typeface="Calibri" panose="020F0502020204030204" pitchFamily="34" charset="0"/>
                <a:cs typeface="Calibri" panose="020F0502020204030204" pitchFamily="34" charset="0"/>
              </a:rPr>
            </a:br>
            <a:endParaRPr lang="pl-PL" sz="2400" dirty="0">
              <a:latin typeface="Calibri" panose="020F0502020204030204" pitchFamily="34" charset="0"/>
              <a:cs typeface="Calibri" panose="020F0502020204030204" pitchFamily="34" charset="0"/>
            </a:endParaRPr>
          </a:p>
        </p:txBody>
      </p:sp>
      <p:graphicFrame>
        <p:nvGraphicFramePr>
          <p:cNvPr id="3" name="Diagram 2">
            <a:extLst>
              <a:ext uri="{FF2B5EF4-FFF2-40B4-BE49-F238E27FC236}">
                <a16:creationId xmlns:a16="http://schemas.microsoft.com/office/drawing/2014/main" xmlns="" id="{55D4A655-C056-4414-BF50-AAD30A0BED96}"/>
              </a:ext>
            </a:extLst>
          </p:cNvPr>
          <p:cNvGraphicFramePr/>
          <p:nvPr>
            <p:extLst>
              <p:ext uri="{D42A27DB-BD31-4B8C-83A1-F6EECF244321}">
                <p14:modId xmlns:p14="http://schemas.microsoft.com/office/powerpoint/2010/main" val="41683019"/>
              </p:ext>
            </p:extLst>
          </p:nvPr>
        </p:nvGraphicFramePr>
        <p:xfrm>
          <a:off x="467544" y="2108200"/>
          <a:ext cx="10602238" cy="3022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Prostokąt 3">
            <a:extLst>
              <a:ext uri="{FF2B5EF4-FFF2-40B4-BE49-F238E27FC236}">
                <a16:creationId xmlns:a16="http://schemas.microsoft.com/office/drawing/2014/main" xmlns="" id="{5B900174-3752-4C8D-81D8-839BF8731EF3}"/>
              </a:ext>
            </a:extLst>
          </p:cNvPr>
          <p:cNvSpPr/>
          <p:nvPr/>
        </p:nvSpPr>
        <p:spPr>
          <a:xfrm>
            <a:off x="611560" y="5357678"/>
            <a:ext cx="10314206" cy="923330"/>
          </a:xfrm>
          <a:prstGeom prst="rect">
            <a:avLst/>
          </a:prstGeom>
          <a:solidFill>
            <a:srgbClr val="4F81B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a:spAutoFit/>
          </a:bodyP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pl-PL" b="1" i="0" u="none" strike="noStrike" kern="0" cap="none" spc="0" normalizeH="0" baseline="0" noProof="0" dirty="0">
                <a:ln>
                  <a:noFill/>
                </a:ln>
                <a:solidFill>
                  <a:prstClr val="white"/>
                </a:solidFill>
                <a:effectLst/>
                <a:uLnTx/>
                <a:uFillTx/>
                <a:latin typeface="Calibri"/>
                <a:ea typeface="+mn-ea"/>
                <a:cs typeface="+mn-cs"/>
              </a:rPr>
              <a:t>Zakres i formy prowadzonych działań  rehabilitacji kompleksowej jest ustalany indywidualnie dla każdego uczestnika programu, przy jego czynnym udziale i dostosowany do jego indywidualnych potrzeb i możliwości. </a:t>
            </a:r>
          </a:p>
        </p:txBody>
      </p:sp>
    </p:spTree>
    <p:extLst>
      <p:ext uri="{BB962C8B-B14F-4D97-AF65-F5344CB8AC3E}">
        <p14:creationId xmlns:p14="http://schemas.microsoft.com/office/powerpoint/2010/main" val="16433953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BF231995-4CC8-4E7B-91E0-4579FE8FBB31}"/>
              </a:ext>
            </a:extLst>
          </p:cNvPr>
          <p:cNvSpPr>
            <a:spLocks noGrp="1"/>
          </p:cNvSpPr>
          <p:nvPr>
            <p:ph type="title"/>
          </p:nvPr>
        </p:nvSpPr>
        <p:spPr/>
        <p:txBody>
          <a:bodyPr/>
          <a:lstStyle/>
          <a:p>
            <a:pPr algn="ctr"/>
            <a:r>
              <a:rPr lang="pl-PL" sz="2800" b="1" dirty="0">
                <a:solidFill>
                  <a:schemeClr val="bg1"/>
                </a:solidFill>
                <a:latin typeface="Calibri" panose="020F0502020204030204" pitchFamily="34" charset="0"/>
                <a:cs typeface="Calibri" panose="020F0502020204030204" pitchFamily="34" charset="0"/>
              </a:rPr>
              <a:t>Rehabilitacja kompleksowa </a:t>
            </a:r>
            <a:br>
              <a:rPr lang="pl-PL" sz="2800" b="1" dirty="0">
                <a:solidFill>
                  <a:schemeClr val="bg1"/>
                </a:solidFill>
                <a:latin typeface="Calibri" panose="020F0502020204030204" pitchFamily="34" charset="0"/>
                <a:cs typeface="Calibri" panose="020F0502020204030204" pitchFamily="34" charset="0"/>
              </a:rPr>
            </a:br>
            <a:r>
              <a:rPr lang="pl-PL" sz="2800" b="1" dirty="0">
                <a:solidFill>
                  <a:schemeClr val="bg1"/>
                </a:solidFill>
                <a:latin typeface="Calibri" panose="020F0502020204030204" pitchFamily="34" charset="0"/>
                <a:cs typeface="Calibri" panose="020F0502020204030204" pitchFamily="34" charset="0"/>
              </a:rPr>
              <a:t>– 3 moduły realizowane równolegle </a:t>
            </a:r>
          </a:p>
        </p:txBody>
      </p:sp>
      <p:graphicFrame>
        <p:nvGraphicFramePr>
          <p:cNvPr id="38" name="Symbol zastępczy zawartości 2">
            <a:extLst>
              <a:ext uri="{FF2B5EF4-FFF2-40B4-BE49-F238E27FC236}">
                <a16:creationId xmlns:a16="http://schemas.microsoft.com/office/drawing/2014/main" xmlns="" id="{91411E45-DD5C-4973-926E-C1617533C9B7}"/>
              </a:ext>
            </a:extLst>
          </p:cNvPr>
          <p:cNvGraphicFramePr/>
          <p:nvPr>
            <p:extLst>
              <p:ext uri="{D42A27DB-BD31-4B8C-83A1-F6EECF244321}">
                <p14:modId xmlns:p14="http://schemas.microsoft.com/office/powerpoint/2010/main" val="2765690593"/>
              </p:ext>
            </p:extLst>
          </p:nvPr>
        </p:nvGraphicFramePr>
        <p:xfrm>
          <a:off x="542925" y="2345656"/>
          <a:ext cx="3638549" cy="41067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0" name="Symbol zastępczy zawartości 2">
            <a:extLst>
              <a:ext uri="{FF2B5EF4-FFF2-40B4-BE49-F238E27FC236}">
                <a16:creationId xmlns:a16="http://schemas.microsoft.com/office/drawing/2014/main" xmlns="" id="{7FDC1C67-2A82-4E06-8254-06C2912AB096}"/>
              </a:ext>
            </a:extLst>
          </p:cNvPr>
          <p:cNvGraphicFramePr/>
          <p:nvPr>
            <p:extLst>
              <p:ext uri="{D42A27DB-BD31-4B8C-83A1-F6EECF244321}">
                <p14:modId xmlns:p14="http://schemas.microsoft.com/office/powerpoint/2010/main" val="3620638879"/>
              </p:ext>
            </p:extLst>
          </p:nvPr>
        </p:nvGraphicFramePr>
        <p:xfrm>
          <a:off x="8272284" y="2447924"/>
          <a:ext cx="3533996" cy="365840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9" name="Symbol zastępczy zawartości 2">
            <a:extLst>
              <a:ext uri="{FF2B5EF4-FFF2-40B4-BE49-F238E27FC236}">
                <a16:creationId xmlns:a16="http://schemas.microsoft.com/office/drawing/2014/main" xmlns="" id="{DD71D3C7-78E3-4791-9B8D-7708B807F772}"/>
              </a:ext>
            </a:extLst>
          </p:cNvPr>
          <p:cNvGraphicFramePr/>
          <p:nvPr>
            <p:extLst>
              <p:ext uri="{D42A27DB-BD31-4B8C-83A1-F6EECF244321}">
                <p14:modId xmlns:p14="http://schemas.microsoft.com/office/powerpoint/2010/main" val="2418290303"/>
              </p:ext>
            </p:extLst>
          </p:nvPr>
        </p:nvGraphicFramePr>
        <p:xfrm>
          <a:off x="4371979" y="1680632"/>
          <a:ext cx="3638549" cy="451869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17331234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2F8E8810-BB54-4053-89F0-ADAC62D736A3}"/>
              </a:ext>
            </a:extLst>
          </p:cNvPr>
          <p:cNvSpPr>
            <a:spLocks noGrp="1"/>
          </p:cNvSpPr>
          <p:nvPr>
            <p:ph type="title"/>
          </p:nvPr>
        </p:nvSpPr>
        <p:spPr>
          <a:xfrm>
            <a:off x="2135560" y="1052736"/>
            <a:ext cx="8229600" cy="1143000"/>
          </a:xfrm>
        </p:spPr>
        <p:txBody>
          <a:bodyPr/>
          <a:lstStyle/>
          <a:p>
            <a:pPr algn="ctr"/>
            <a:r>
              <a:rPr lang="pl-PL" sz="2800" b="1" dirty="0">
                <a:solidFill>
                  <a:schemeClr val="bg1"/>
                </a:solidFill>
                <a:latin typeface="Calibri" panose="020F0502020204030204" pitchFamily="34" charset="0"/>
                <a:cs typeface="Calibri" panose="020F0502020204030204" pitchFamily="34" charset="0"/>
              </a:rPr>
              <a:t>Rehabilitacja kompleksowa – kluczowe aspekty</a:t>
            </a:r>
            <a:r>
              <a:rPr lang="pl-PL" sz="2800" b="1" dirty="0">
                <a:solidFill>
                  <a:srgbClr val="002060"/>
                </a:solidFill>
              </a:rPr>
              <a:t/>
            </a:r>
            <a:br>
              <a:rPr lang="pl-PL" sz="2800" b="1" dirty="0">
                <a:solidFill>
                  <a:srgbClr val="002060"/>
                </a:solidFill>
              </a:rPr>
            </a:br>
            <a:endParaRPr lang="pl-PL" sz="2800" b="1" dirty="0">
              <a:solidFill>
                <a:srgbClr val="002060"/>
              </a:solidFill>
            </a:endParaRPr>
          </a:p>
        </p:txBody>
      </p:sp>
      <p:sp>
        <p:nvSpPr>
          <p:cNvPr id="3" name="Symbol zastępczy zawartości 2">
            <a:extLst>
              <a:ext uri="{FF2B5EF4-FFF2-40B4-BE49-F238E27FC236}">
                <a16:creationId xmlns:a16="http://schemas.microsoft.com/office/drawing/2014/main" xmlns="" id="{908E9CFB-72E7-435C-B4C3-7EB21AF0A8A3}"/>
              </a:ext>
            </a:extLst>
          </p:cNvPr>
          <p:cNvSpPr>
            <a:spLocks noGrp="1"/>
          </p:cNvSpPr>
          <p:nvPr>
            <p:ph idx="1"/>
          </p:nvPr>
        </p:nvSpPr>
        <p:spPr>
          <a:xfrm>
            <a:off x="2135560" y="2322005"/>
            <a:ext cx="8229600" cy="4680520"/>
          </a:xfrm>
        </p:spPr>
        <p:txBody>
          <a:bodyPr>
            <a:noAutofit/>
          </a:bodyPr>
          <a:lstStyle/>
          <a:p>
            <a:pPr algn="just"/>
            <a:r>
              <a:rPr lang="pl-PL" b="1" dirty="0">
                <a:solidFill>
                  <a:schemeClr val="tx1"/>
                </a:solidFill>
                <a:latin typeface="Calibri" panose="020F0502020204030204" pitchFamily="34" charset="0"/>
                <a:cs typeface="Calibri" panose="020F0502020204030204" pitchFamily="34" charset="0"/>
              </a:rPr>
              <a:t>Średni czas pobytu w ośrodku </a:t>
            </a:r>
            <a:r>
              <a:rPr lang="pl-PL" dirty="0">
                <a:solidFill>
                  <a:schemeClr val="tx1"/>
                </a:solidFill>
                <a:latin typeface="Calibri" panose="020F0502020204030204" pitchFamily="34" charset="0"/>
                <a:cs typeface="Calibri" panose="020F0502020204030204" pitchFamily="34" charset="0"/>
              </a:rPr>
              <a:t>– 5-6 miesięcy, </a:t>
            </a:r>
          </a:p>
          <a:p>
            <a:pPr algn="just"/>
            <a:r>
              <a:rPr lang="pl-PL" b="1" dirty="0">
                <a:solidFill>
                  <a:schemeClr val="tx1"/>
                </a:solidFill>
                <a:latin typeface="Calibri" panose="020F0502020204030204" pitchFamily="34" charset="0"/>
                <a:cs typeface="Calibri" panose="020F0502020204030204" pitchFamily="34" charset="0"/>
              </a:rPr>
              <a:t>Formuła rehabilitacji </a:t>
            </a:r>
            <a:r>
              <a:rPr lang="pl-PL" dirty="0">
                <a:solidFill>
                  <a:schemeClr val="tx1"/>
                </a:solidFill>
                <a:latin typeface="Calibri" panose="020F0502020204030204" pitchFamily="34" charset="0"/>
                <a:cs typeface="Calibri" panose="020F0502020204030204" pitchFamily="34" charset="0"/>
              </a:rPr>
              <a:t>– tryb stacjonarny i niestacjonarny, </a:t>
            </a:r>
          </a:p>
          <a:p>
            <a:pPr algn="just"/>
            <a:r>
              <a:rPr lang="pl-PL" b="1" dirty="0">
                <a:solidFill>
                  <a:schemeClr val="tx1"/>
                </a:solidFill>
                <a:latin typeface="Calibri" panose="020F0502020204030204" pitchFamily="34" charset="0"/>
                <a:cs typeface="Calibri" panose="020F0502020204030204" pitchFamily="34" charset="0"/>
              </a:rPr>
              <a:t>Budowa kultury rehabilitacji kompleksowej w ORK:</a:t>
            </a:r>
          </a:p>
          <a:p>
            <a:pPr lvl="1" algn="just">
              <a:buFont typeface="Wingdings" panose="05000000000000000000" pitchFamily="2" charset="2"/>
              <a:buChar char="q"/>
            </a:pPr>
            <a:r>
              <a:rPr lang="pl-PL" sz="1800" b="1" dirty="0">
                <a:solidFill>
                  <a:schemeClr val="tx1"/>
                </a:solidFill>
                <a:latin typeface="Calibri" panose="020F0502020204030204" pitchFamily="34" charset="0"/>
                <a:cs typeface="Calibri" panose="020F0502020204030204" pitchFamily="34" charset="0"/>
              </a:rPr>
              <a:t>Indywidualne podejście do uczestnika -</a:t>
            </a:r>
            <a:r>
              <a:rPr lang="pl-PL" sz="1800" dirty="0">
                <a:solidFill>
                  <a:schemeClr val="tx1"/>
                </a:solidFill>
                <a:latin typeface="Calibri" panose="020F0502020204030204" pitchFamily="34" charset="0"/>
                <a:cs typeface="Calibri" panose="020F0502020204030204" pitchFamily="34" charset="0"/>
              </a:rPr>
              <a:t> IPR;</a:t>
            </a:r>
          </a:p>
          <a:p>
            <a:pPr lvl="1" algn="just">
              <a:buFont typeface="Wingdings" panose="05000000000000000000" pitchFamily="2" charset="2"/>
              <a:buChar char="q"/>
            </a:pPr>
            <a:r>
              <a:rPr lang="pl-PL" sz="1800" b="1" dirty="0">
                <a:solidFill>
                  <a:schemeClr val="tx1"/>
                </a:solidFill>
                <a:latin typeface="Calibri" panose="020F0502020204030204" pitchFamily="34" charset="0"/>
                <a:cs typeface="Calibri" panose="020F0502020204030204" pitchFamily="34" charset="0"/>
              </a:rPr>
              <a:t>Równoległa realizacja 3 modułów </a:t>
            </a:r>
            <a:r>
              <a:rPr lang="pl-PL" sz="1800" dirty="0">
                <a:solidFill>
                  <a:schemeClr val="tx1"/>
                </a:solidFill>
                <a:latin typeface="Calibri" panose="020F0502020204030204" pitchFamily="34" charset="0"/>
                <a:cs typeface="Calibri" panose="020F0502020204030204" pitchFamily="34" charset="0"/>
              </a:rPr>
              <a:t>-  modułu zawodowego, psychospołecznego i medycznego,</a:t>
            </a:r>
          </a:p>
          <a:p>
            <a:pPr lvl="1" algn="just">
              <a:buFont typeface="Wingdings" panose="05000000000000000000" pitchFamily="2" charset="2"/>
              <a:buChar char="q"/>
            </a:pPr>
            <a:r>
              <a:rPr lang="pl-PL" sz="1800" b="1" dirty="0">
                <a:solidFill>
                  <a:schemeClr val="tx1"/>
                </a:solidFill>
                <a:latin typeface="Calibri" panose="020F0502020204030204" pitchFamily="34" charset="0"/>
                <a:cs typeface="Calibri" panose="020F0502020204030204" pitchFamily="34" charset="0"/>
              </a:rPr>
              <a:t>Koncentracja na module zawodowym -</a:t>
            </a:r>
            <a:r>
              <a:rPr lang="pl-PL" sz="1800" dirty="0">
                <a:solidFill>
                  <a:schemeClr val="tx1"/>
                </a:solidFill>
                <a:latin typeface="Calibri" panose="020F0502020204030204" pitchFamily="34" charset="0"/>
                <a:cs typeface="Calibri" panose="020F0502020204030204" pitchFamily="34" charset="0"/>
              </a:rPr>
              <a:t> podstawowy cel rehabilitacji kompleksowej to uzyskanie zatrudnienia lub podjęcie działalności gospodarczej – plan 60 %;</a:t>
            </a:r>
          </a:p>
          <a:p>
            <a:pPr lvl="1" algn="just">
              <a:buFont typeface="Wingdings" panose="05000000000000000000" pitchFamily="2" charset="2"/>
              <a:buChar char="q"/>
            </a:pPr>
            <a:r>
              <a:rPr lang="pl-PL" sz="1800" b="1" dirty="0">
                <a:solidFill>
                  <a:schemeClr val="tx1"/>
                </a:solidFill>
                <a:latin typeface="Calibri" panose="020F0502020204030204" pitchFamily="34" charset="0"/>
                <a:cs typeface="Calibri" panose="020F0502020204030204" pitchFamily="34" charset="0"/>
              </a:rPr>
              <a:t>Zespół rehabilitacyjny -</a:t>
            </a:r>
            <a:r>
              <a:rPr lang="pl-PL" sz="1800" dirty="0">
                <a:solidFill>
                  <a:schemeClr val="tx1"/>
                </a:solidFill>
                <a:latin typeface="Calibri" panose="020F0502020204030204" pitchFamily="34" charset="0"/>
                <a:cs typeface="Calibri" panose="020F0502020204030204" pitchFamily="34" charset="0"/>
              </a:rPr>
              <a:t> podejście całościowe jako zespół realizujący rehabilitację kompleksową, a nie poszczególne moduły rehabilitacji. </a:t>
            </a:r>
          </a:p>
        </p:txBody>
      </p:sp>
    </p:spTree>
    <p:extLst>
      <p:ext uri="{BB962C8B-B14F-4D97-AF65-F5344CB8AC3E}">
        <p14:creationId xmlns:p14="http://schemas.microsoft.com/office/powerpoint/2010/main" val="406262047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Jon (sala konferencyjna)">
  <a:themeElements>
    <a:clrScheme name="Jon (sala konferencyjna)">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Jon (sala konferencyjna)">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Jon (sala konferencyjna)">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xmlns="" name="Ion Boardroom" id="{FC33163D-4339-46B1-8EED-24C834239D99}" vid="{A3AB87EF-B655-4FFF-8D05-F333AD7F2789}"/>
    </a:ext>
  </a:extLst>
</a:theme>
</file>

<file path=docProps/app.xml><?xml version="1.0" encoding="utf-8"?>
<Properties xmlns="http://schemas.openxmlformats.org/officeDocument/2006/extended-properties" xmlns:vt="http://schemas.openxmlformats.org/officeDocument/2006/docPropsVTypes">
  <TotalTime>218</TotalTime>
  <Words>1411</Words>
  <Application>Microsoft Office PowerPoint</Application>
  <PresentationFormat>Niestandardowy</PresentationFormat>
  <Paragraphs>129</Paragraphs>
  <Slides>22</Slides>
  <Notes>0</Notes>
  <HiddenSlides>0</HiddenSlides>
  <MMClips>0</MMClips>
  <ScaleCrop>false</ScaleCrop>
  <HeadingPairs>
    <vt:vector size="4" baseType="variant">
      <vt:variant>
        <vt:lpstr>Motyw</vt:lpstr>
      </vt:variant>
      <vt:variant>
        <vt:i4>1</vt:i4>
      </vt:variant>
      <vt:variant>
        <vt:lpstr>Tytuły slajdów</vt:lpstr>
      </vt:variant>
      <vt:variant>
        <vt:i4>22</vt:i4>
      </vt:variant>
    </vt:vector>
  </HeadingPairs>
  <TitlesOfParts>
    <vt:vector size="23" baseType="lpstr">
      <vt:lpstr>Jon (sala konferencyjna)</vt:lpstr>
      <vt:lpstr>MODEL REHABILITACJI KOMPLEKSOWEJ nowe rozwiązanie zwiększające efektywność zatrudnienia osób niepełnosprawnych</vt:lpstr>
      <vt:lpstr>Rehabilitacja kompleksowa – podstawowa motywacja do podjęcia prac nad modelem</vt:lpstr>
      <vt:lpstr>Model kompleksowej rehabilitacji  – program  przekwalifikowania zawodowego  zapewniający uzyskanie nowych kwalifikacji zawodowych </vt:lpstr>
      <vt:lpstr>Grupa A  </vt:lpstr>
      <vt:lpstr>Grupa B   </vt:lpstr>
      <vt:lpstr>Prezentacja programu PowerPoint</vt:lpstr>
      <vt:lpstr>Rehabilitacja kompleksowa, której głównym celem jest powrót do pracy, jest realizowana w Ośrodku Rehabilitacji Kompleksowej (ORK) równolegle w trzech modułach:  </vt:lpstr>
      <vt:lpstr>Rehabilitacja kompleksowa  – 3 moduły realizowane równolegle </vt:lpstr>
      <vt:lpstr>Rehabilitacja kompleksowa – kluczowe aspekty </vt:lpstr>
      <vt:lpstr>Prezentacja programu PowerPoint</vt:lpstr>
      <vt:lpstr>Wydłużenie realizacji projektu </vt:lpstr>
      <vt:lpstr>Kryteria kwalifikacji  do rehabilitacji kompleksowej</vt:lpstr>
      <vt:lpstr>Grupa docelowa – warunki udziału </vt:lpstr>
      <vt:lpstr>Grupa docelowa  – warunki udziału </vt:lpstr>
      <vt:lpstr>Grupa docelowa – warunki udziału </vt:lpstr>
      <vt:lpstr>Grupa docelowa – warunki udziału </vt:lpstr>
      <vt:lpstr>Księgowa, lat 37,  Cukrzyca typu 1, powikłana; wykształcenie: średnie ogólnokształcące; kierunek przekwalifikowania: asystent osoby niepełnosprawnej</vt:lpstr>
      <vt:lpstr>Współwłaściciel firmy, lat 45,  wykształcenie: technik budownictwa; kierunek przekwalifikowania: szkolenie AutoCAD </vt:lpstr>
      <vt:lpstr>Szef kuchni, lat 44,  sepsa, amputacja nóg; wykształcenie: wyższe, zarządzanie w hotelarstwie i gastronomi przekwalifikowania: dietetyka </vt:lpstr>
      <vt:lpstr>Prezentacja programu PowerPoint</vt:lpstr>
      <vt:lpstr>Prezentacja programu PowerPoint</vt:lpstr>
      <vt:lpstr>Prezentacja programu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MODEL REHABILITACJI KOMPLEKSOWEJ nowe rozwiązanie zwiększające efektywność zatrudnienia osób niepełnosprawnych</dc:title>
  <dc:creator>Długokęcka Joanna</dc:creator>
  <cp:lastModifiedBy>Iwona Adamiak</cp:lastModifiedBy>
  <cp:revision>6</cp:revision>
  <dcterms:created xsi:type="dcterms:W3CDTF">2021-11-25T14:43:47Z</dcterms:created>
  <dcterms:modified xsi:type="dcterms:W3CDTF">2023-03-03T08:51:03Z</dcterms:modified>
</cp:coreProperties>
</file>